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6.xml" ContentType="application/vnd.openxmlformats-officedocument.presentationml.notesSlide+xml"/>
  <Override PartName="/ppt/notesSlides/_rels/notesSlide16.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media/image63.jpeg" ContentType="image/jpeg"/>
  <Override PartName="/ppt/media/image61.png" ContentType="image/png"/>
  <Override PartName="/ppt/media/image58.jpeg" ContentType="image/jpeg"/>
  <Override PartName="/ppt/media/image54.png" ContentType="image/png"/>
  <Override PartName="/ppt/media/image52.png" ContentType="image/png"/>
  <Override PartName="/ppt/media/image51.png" ContentType="image/png"/>
  <Override PartName="/ppt/media/image50.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6.jpeg" ContentType="image/jpeg"/>
  <Override PartName="/ppt/media/image1.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62.png" ContentType="image/png"/>
  <Override PartName="/ppt/media/image7.png" ContentType="image/png"/>
  <Override PartName="/ppt/media/image2.png" ContentType="image/png"/>
  <Override PartName="/ppt/media/image8.png" ContentType="image/png"/>
  <Override PartName="/ppt/media/image3.png" ContentType="image/png"/>
  <Override PartName="/ppt/media/image53.jpeg" ContentType="image/jpeg"/>
  <Override PartName="/ppt/media/image4.png" ContentType="image/png"/>
  <Override PartName="/ppt/media/image60.png" ContentType="image/png"/>
  <Override PartName="/ppt/media/image5.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60"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1"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62"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63"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64" name="PlaceHolder 6"/>
          <p:cNvSpPr>
            <a:spLocks noGrp="1"/>
          </p:cNvSpPr>
          <p:nvPr>
            <p:ph type="sldNum"/>
          </p:nvPr>
        </p:nvSpPr>
        <p:spPr>
          <a:xfrm>
            <a:off x="4278960" y="10157400"/>
            <a:ext cx="3280680" cy="534240"/>
          </a:xfrm>
          <a:prstGeom prst="rect">
            <a:avLst/>
          </a:prstGeom>
        </p:spPr>
        <p:txBody>
          <a:bodyPr lIns="0" rIns="0" tIns="0" bIns="0" anchor="b"/>
          <a:p>
            <a:pPr algn="r"/>
            <a:fld id="{26B020CE-4777-4412-800D-D50E2C53FF08}"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6040" cy="3085920"/>
          </a:xfrm>
          <a:prstGeom prst="rect">
            <a:avLst/>
          </a:prstGeom>
        </p:spPr>
      </p:sp>
      <p:sp>
        <p:nvSpPr>
          <p:cNvPr id="379"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80" name="TextShape 3"/>
          <p:cNvSpPr txBox="1"/>
          <p:nvPr/>
        </p:nvSpPr>
        <p:spPr>
          <a:xfrm>
            <a:off x="3884760" y="8685360"/>
            <a:ext cx="2971440" cy="458280"/>
          </a:xfrm>
          <a:prstGeom prst="rect">
            <a:avLst/>
          </a:prstGeom>
          <a:noFill/>
          <a:ln>
            <a:noFill/>
          </a:ln>
        </p:spPr>
        <p:txBody>
          <a:bodyPr anchor="b"/>
          <a:p>
            <a:pPr algn="r">
              <a:lnSpc>
                <a:spcPct val="100000"/>
              </a:lnSpc>
            </a:pPr>
            <a:fld id="{1AF6E1AF-FE34-4285-970D-E6CFA616312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6040" cy="3085920"/>
          </a:xfrm>
          <a:prstGeom prst="rect">
            <a:avLst/>
          </a:prstGeom>
        </p:spPr>
      </p:sp>
      <p:sp>
        <p:nvSpPr>
          <p:cNvPr id="373"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74" name="TextShape 3"/>
          <p:cNvSpPr txBox="1"/>
          <p:nvPr/>
        </p:nvSpPr>
        <p:spPr>
          <a:xfrm>
            <a:off x="3884760" y="8685360"/>
            <a:ext cx="2971440" cy="458280"/>
          </a:xfrm>
          <a:prstGeom prst="rect">
            <a:avLst/>
          </a:prstGeom>
          <a:noFill/>
          <a:ln>
            <a:noFill/>
          </a:ln>
        </p:spPr>
        <p:txBody>
          <a:bodyPr anchor="b"/>
          <a:p>
            <a:pPr algn="r">
              <a:lnSpc>
                <a:spcPct val="100000"/>
              </a:lnSpc>
            </a:pPr>
            <a:fld id="{60B319D9-F912-42D9-BDF2-76E548DAF31B}" type="slidenum">
              <a:rPr b="0" lang="en-US" sz="1200" spc="-1" strike="noStrike">
                <a:latin typeface="Times New Roman"/>
              </a:rPr>
              <a:t>1</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6040" cy="3085920"/>
          </a:xfrm>
          <a:prstGeom prst="rect">
            <a:avLst/>
          </a:prstGeom>
        </p:spPr>
      </p:sp>
      <p:sp>
        <p:nvSpPr>
          <p:cNvPr id="376"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77" name="TextShape 3"/>
          <p:cNvSpPr txBox="1"/>
          <p:nvPr/>
        </p:nvSpPr>
        <p:spPr>
          <a:xfrm>
            <a:off x="3884760" y="8685360"/>
            <a:ext cx="2971440" cy="458280"/>
          </a:xfrm>
          <a:prstGeom prst="rect">
            <a:avLst/>
          </a:prstGeom>
          <a:noFill/>
          <a:ln>
            <a:noFill/>
          </a:ln>
        </p:spPr>
        <p:txBody>
          <a:bodyPr anchor="b"/>
          <a:p>
            <a:pPr algn="r">
              <a:lnSpc>
                <a:spcPct val="100000"/>
              </a:lnSpc>
            </a:pPr>
            <a:fld id="{F79A0B54-03FB-4217-A33F-BE14239C71A4}"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4" name="PlaceHolder 2"/>
          <p:cNvSpPr>
            <a:spLocks noGrp="1"/>
          </p:cNvSpPr>
          <p:nvPr>
            <p:ph type="subTitle"/>
          </p:nvPr>
        </p:nvSpPr>
        <p:spPr>
          <a:xfrm>
            <a:off x="838080" y="365040"/>
            <a:ext cx="7733880" cy="58114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2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4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5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p:spPr>
        <p:txBody>
          <a:bodyPr lIns="90000" rIns="90000" tIns="45000" bIns="45000"/>
          <a:p>
            <a:endParaRPr b="0" lang="en-US"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p>
            <a:pPr algn="r">
              <a:lnSpc>
                <a:spcPct val="100000"/>
              </a:lnSpc>
            </a:pPr>
            <a:fld id="{21BE55F2-DCC3-47E5-AA6E-1971A116B23C}" type="slidenum">
              <a:rPr b="0" lang="en-US" sz="1600" spc="-1" strike="noStrike">
                <a:solidFill>
                  <a:srgbClr val="1c7ddb"/>
                </a:solidFill>
                <a:latin typeface="Abadi"/>
              </a:rPr>
              <a:t>1</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rIns="90000" tIns="45000" bIns="45000" anchor="b"/>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rIns="90000" tIns="45000" bIns="45000"/>
          <a:p>
            <a:pPr>
              <a:lnSpc>
                <a:spcPct val="90000"/>
              </a:lnSpc>
              <a:spcBef>
                <a:spcPts val="1001"/>
              </a:spcBef>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rIns="90000" tIns="45000" bIns="45000"/>
          <a:p>
            <a:pPr>
              <a:lnSpc>
                <a:spcPct val="100000"/>
              </a:lnSpc>
            </a:pPr>
            <a:fld id="{B86ABE0E-66B8-48B8-9D38-7B2CED8EC8E6}" type="datetime">
              <a:rPr b="0" lang="en-US" sz="1800" spc="-1" strike="noStrike">
                <a:solidFill>
                  <a:srgbClr val="000000"/>
                </a:solidFill>
                <a:latin typeface="Calibri"/>
              </a:rPr>
              <a:t>12/14/22</a:t>
            </a:fld>
            <a:endParaRPr b="0" lang="en-US"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rIns="90000" tIns="45000" bIns="45000"/>
          <a:p>
            <a:endParaRPr b="0" lang="en-US"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p>
            <a:pPr algn="r">
              <a:lnSpc>
                <a:spcPct val="100000"/>
              </a:lnSpc>
            </a:pPr>
            <a:fld id="{3AEF9D3D-E563-4E19-B2FA-F1763326E243}" type="slidenum">
              <a:rPr b="0" lang="en-US" sz="1600" spc="-1" strike="noStrike">
                <a:solidFill>
                  <a:srgbClr val="1c7ddb"/>
                </a:solidFill>
                <a:latin typeface="Abadi"/>
              </a:rPr>
              <a:t>1</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rIns="90000" tIns="45000" bIns="45000"/>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p:spPr>
        <p:txBody>
          <a:bodyPr lIns="90000" rIns="90000" tIns="45000" bIns="45000"/>
          <a:p>
            <a:endParaRPr b="0" lang="en-US"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22"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5" name="CustomShape 1"/>
          <p:cNvSpPr/>
          <p:nvPr/>
        </p:nvSpPr>
        <p:spPr>
          <a:xfrm>
            <a:off x="889920" y="4892040"/>
            <a:ext cx="2514240" cy="640440"/>
          </a:xfrm>
          <a:prstGeom prst="rect">
            <a:avLst/>
          </a:prstGeom>
          <a:noFill/>
          <a:ln>
            <a:noFill/>
          </a:ln>
        </p:spPr>
        <p:style>
          <a:lnRef idx="0"/>
          <a:fillRef idx="0"/>
          <a:effectRef idx="0"/>
          <a:fontRef idx="minor"/>
        </p:style>
        <p:txBody>
          <a:bodyPr/>
          <a:p>
            <a:pPr>
              <a:lnSpc>
                <a:spcPct val="100000"/>
              </a:lnSpc>
            </a:pPr>
            <a:r>
              <a:rPr b="0" lang="en-US" sz="1800" spc="-1" strike="noStrike">
                <a:solidFill>
                  <a:srgbClr val="e7e6e6"/>
                </a:solidFill>
                <a:latin typeface="Abadi"/>
                <a:ea typeface="SF Pro"/>
              </a:rPr>
              <a:t>14</a:t>
            </a:r>
            <a:r>
              <a:rPr b="0" lang="en-US" sz="1800" spc="-1" strike="noStrike" baseline="30000">
                <a:solidFill>
                  <a:srgbClr val="e7e6e6"/>
                </a:solidFill>
                <a:latin typeface="Abadi"/>
                <a:ea typeface="SF Pro"/>
              </a:rPr>
              <a:t>nd</a:t>
            </a:r>
            <a:r>
              <a:rPr b="0" lang="en-US" sz="1800" spc="-1" strike="noStrike">
                <a:solidFill>
                  <a:srgbClr val="e7e6e6"/>
                </a:solidFill>
                <a:latin typeface="Abadi"/>
                <a:ea typeface="SF Pro"/>
              </a:rPr>
              <a:t> December 2022</a:t>
            </a:r>
            <a:endParaRPr b="0" lang="en-US" sz="1800" spc="-1" strike="noStrike">
              <a:latin typeface="Arial"/>
            </a:endParaRPr>
          </a:p>
        </p:txBody>
      </p:sp>
      <p:pic>
        <p:nvPicPr>
          <p:cNvPr id="166" name="Picture 2" descr=""/>
          <p:cNvPicPr/>
          <p:nvPr/>
        </p:nvPicPr>
        <p:blipFill>
          <a:blip r:embed="rId2"/>
          <a:stretch/>
        </p:blipFill>
        <p:spPr>
          <a:xfrm>
            <a:off x="889920" y="676800"/>
            <a:ext cx="2103840" cy="628920"/>
          </a:xfrm>
          <a:prstGeom prst="rect">
            <a:avLst/>
          </a:prstGeom>
          <a:ln>
            <a:noFill/>
          </a:ln>
        </p:spPr>
      </p:pic>
    </p:spTree>
  </p:cSld>
  <p:transition spd="slow">
    <p:push dir="u"/>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3" name="TextShape 1"/>
          <p:cNvSpPr txBox="1"/>
          <p:nvPr/>
        </p:nvSpPr>
        <p:spPr>
          <a:xfrm>
            <a:off x="8714880" y="6025680"/>
            <a:ext cx="2742840" cy="401400"/>
          </a:xfrm>
          <a:prstGeom prst="rect">
            <a:avLst/>
          </a:prstGeom>
          <a:noFill/>
          <a:ln>
            <a:noFill/>
          </a:ln>
        </p:spPr>
        <p:txBody>
          <a:bodyPr anchor="ctr"/>
          <a:p>
            <a:pPr algn="r">
              <a:lnSpc>
                <a:spcPct val="100000"/>
              </a:lnSpc>
            </a:pPr>
            <a:fld id="{64C0660C-0660-4AE3-AF9F-20AFD04A751C}" type="slidenum">
              <a:rPr b="0" lang="en-US" sz="1600" spc="-1" strike="noStrike">
                <a:solidFill>
                  <a:srgbClr val="1c7ddb"/>
                </a:solidFill>
                <a:latin typeface="Abadi"/>
              </a:rPr>
              <a:t>1</a:t>
            </a:fld>
            <a:endParaRPr b="0" lang="en-US" sz="1600" spc="-1" strike="noStrike">
              <a:latin typeface="Times New Roman"/>
            </a:endParaRPr>
          </a:p>
        </p:txBody>
      </p:sp>
      <p:sp>
        <p:nvSpPr>
          <p:cNvPr id="194" name="TextShape 2"/>
          <p:cNvSpPr txBox="1"/>
          <p:nvPr/>
        </p:nvSpPr>
        <p:spPr>
          <a:xfrm>
            <a:off x="6027840" y="1486440"/>
            <a:ext cx="5429880" cy="4739760"/>
          </a:xfrm>
          <a:prstGeom prst="rect">
            <a:avLst/>
          </a:prstGeom>
          <a:noFill/>
          <a:ln>
            <a:noFill/>
          </a:ln>
        </p:spPr>
        <p:txBody>
          <a:bodyPr lIns="90000" rIns="90000" tIns="45000" bIns="45000"/>
          <a:p>
            <a:pPr>
              <a:lnSpc>
                <a:spcPct val="100000"/>
              </a:lnSpc>
            </a:pPr>
            <a:r>
              <a:rPr b="0" lang="en-US" sz="2200" spc="-1" strike="noStrike">
                <a:solidFill>
                  <a:srgbClr val="292929"/>
                </a:solidFill>
                <a:latin typeface="Abadi"/>
              </a:rPr>
              <a:t>We performed exploratory data analysis and determined the training labels.</a:t>
            </a:r>
            <a:endParaRPr b="0" lang="en-US" sz="2200" spc="-1" strike="noStrike">
              <a:solidFill>
                <a:srgbClr val="000000"/>
              </a:solidFill>
              <a:latin typeface="Calibri"/>
            </a:endParaRPr>
          </a:p>
          <a:p>
            <a:pPr>
              <a:lnSpc>
                <a:spcPct val="100000"/>
              </a:lnSpc>
            </a:pPr>
            <a:r>
              <a:rPr b="0" lang="en-US" sz="2200" spc="-1" strike="noStrike">
                <a:solidFill>
                  <a:srgbClr val="292929"/>
                </a:solidFill>
                <a:latin typeface="Abadi"/>
              </a:rPr>
              <a:t>We calculated the number of launches at each site, and the number and occurrence of each orbits</a:t>
            </a:r>
            <a:endParaRPr b="0" lang="en-US" sz="2200" spc="-1" strike="noStrike">
              <a:solidFill>
                <a:srgbClr val="000000"/>
              </a:solidFill>
              <a:latin typeface="Calibri"/>
            </a:endParaRPr>
          </a:p>
          <a:p>
            <a:pPr>
              <a:lnSpc>
                <a:spcPct val="100000"/>
              </a:lnSpc>
            </a:pPr>
            <a:r>
              <a:rPr b="0" lang="en-US" sz="2200" spc="-1" strike="noStrike">
                <a:solidFill>
                  <a:srgbClr val="292929"/>
                </a:solidFill>
                <a:latin typeface="Abadi"/>
              </a:rPr>
              <a:t>We created landing outcome label from outcome column and exported the results to csv.</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https://github.com/databatt/capstone_ds/blob/main/Data%20Wrangling.ipynb</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19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96" name="CustomShape 4"/>
          <p:cNvSpPr/>
          <p:nvPr/>
        </p:nvSpPr>
        <p:spPr>
          <a:xfrm>
            <a:off x="838080" y="1486440"/>
            <a:ext cx="5257440" cy="47397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pic>
        <p:nvPicPr>
          <p:cNvPr id="197" name="Picture 2" descr=""/>
          <p:cNvPicPr/>
          <p:nvPr/>
        </p:nvPicPr>
        <p:blipFill>
          <a:blip r:embed="rId2"/>
          <a:stretch/>
        </p:blipFill>
        <p:spPr>
          <a:xfrm>
            <a:off x="838080" y="1488960"/>
            <a:ext cx="5016960" cy="39862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8" name="TextShape 1"/>
          <p:cNvSpPr txBox="1"/>
          <p:nvPr/>
        </p:nvSpPr>
        <p:spPr>
          <a:xfrm>
            <a:off x="8714880" y="6433560"/>
            <a:ext cx="2742840" cy="401400"/>
          </a:xfrm>
          <a:prstGeom prst="rect">
            <a:avLst/>
          </a:prstGeom>
          <a:noFill/>
          <a:ln>
            <a:noFill/>
          </a:ln>
        </p:spPr>
        <p:txBody>
          <a:bodyPr anchor="ctr"/>
          <a:p>
            <a:pPr algn="r">
              <a:lnSpc>
                <a:spcPct val="100000"/>
              </a:lnSpc>
            </a:pPr>
            <a:fld id="{BD3D41A6-62F1-41F5-B2C8-5DF120591019}" type="slidenum">
              <a:rPr b="0" lang="en-US" sz="1600" spc="-1" strike="noStrike">
                <a:solidFill>
                  <a:srgbClr val="1c7ddb"/>
                </a:solidFill>
                <a:latin typeface="Abadi"/>
              </a:rPr>
              <a:t>1</a:t>
            </a:fld>
            <a:endParaRPr b="0" lang="en-US" sz="1600" spc="-1" strike="noStrike">
              <a:latin typeface="Times New Roman"/>
            </a:endParaRPr>
          </a:p>
        </p:txBody>
      </p:sp>
      <p:sp>
        <p:nvSpPr>
          <p:cNvPr id="199" name="TextShape 2"/>
          <p:cNvSpPr txBox="1"/>
          <p:nvPr/>
        </p:nvSpPr>
        <p:spPr>
          <a:xfrm>
            <a:off x="770040" y="1495800"/>
            <a:ext cx="4987080" cy="4931280"/>
          </a:xfrm>
          <a:prstGeom prst="rect">
            <a:avLst/>
          </a:prstGeom>
          <a:noFill/>
          <a:ln>
            <a:noFill/>
          </a:ln>
        </p:spPr>
        <p:txBody>
          <a:bodyPr/>
          <a:p>
            <a:pPr>
              <a:lnSpc>
                <a:spcPct val="100000"/>
              </a:lnSpc>
              <a:spcBef>
                <a:spcPts val="1400"/>
              </a:spcBef>
            </a:pPr>
            <a:r>
              <a:rPr b="0" lang="en-US" sz="2200" spc="-1" strike="noStrike">
                <a:solidFill>
                  <a:srgbClr val="292929"/>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201" name="CustomShape 4"/>
          <p:cNvSpPr/>
          <p:nvPr/>
        </p:nvSpPr>
        <p:spPr>
          <a:xfrm>
            <a:off x="6095880" y="1495800"/>
            <a:ext cx="5189400" cy="4931280"/>
          </a:xfrm>
          <a:prstGeom prst="rect">
            <a:avLst/>
          </a:prstGeom>
          <a:noFill/>
          <a:ln>
            <a:noFill/>
          </a:ln>
        </p:spPr>
        <p:style>
          <a:lnRef idx="0"/>
          <a:fillRef idx="0"/>
          <a:effectRef idx="0"/>
          <a:fontRef idx="minor"/>
        </p:style>
        <p:txBody>
          <a:bodyPr/>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a:lnSpc>
                <a:spcPct val="100000"/>
              </a:lnSpc>
              <a:spcBef>
                <a:spcPts val="1400"/>
              </a:spcBef>
            </a:pPr>
            <a:endParaRPr b="0" lang="en-US" sz="1800" spc="-1" strike="noStrike">
              <a:latin typeface="Arial"/>
            </a:endParaRPr>
          </a:p>
          <a:p>
            <a:pPr>
              <a:lnSpc>
                <a:spcPct val="100000"/>
              </a:lnSpc>
              <a:spcBef>
                <a:spcPts val="1400"/>
              </a:spcBef>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https://github.com/databatt/capstone_ds/blob/main/EDA%20with%20Data%20Visualization.ipynb</a:t>
            </a:r>
            <a:endParaRPr b="0" lang="en-US" sz="2200" spc="-1" strike="noStrike">
              <a:latin typeface="Arial"/>
            </a:endParaRPr>
          </a:p>
        </p:txBody>
      </p:sp>
      <p:pic>
        <p:nvPicPr>
          <p:cNvPr id="202" name="Picture 6" descr=""/>
          <p:cNvPicPr/>
          <p:nvPr/>
        </p:nvPicPr>
        <p:blipFill>
          <a:blip r:embed="rId2"/>
          <a:stretch/>
        </p:blipFill>
        <p:spPr>
          <a:xfrm>
            <a:off x="770040" y="3669840"/>
            <a:ext cx="5000400" cy="2756880"/>
          </a:xfrm>
          <a:prstGeom prst="rect">
            <a:avLst/>
          </a:prstGeom>
          <a:ln>
            <a:noFill/>
          </a:ln>
        </p:spPr>
      </p:pic>
      <p:pic>
        <p:nvPicPr>
          <p:cNvPr id="203" name="Picture 8" descr=""/>
          <p:cNvPicPr/>
          <p:nvPr/>
        </p:nvPicPr>
        <p:blipFill>
          <a:blip r:embed="rId3"/>
          <a:stretch/>
        </p:blipFill>
        <p:spPr>
          <a:xfrm>
            <a:off x="6095880" y="1495800"/>
            <a:ext cx="5189400" cy="29653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4" name="TextShape 1"/>
          <p:cNvSpPr txBox="1"/>
          <p:nvPr/>
        </p:nvSpPr>
        <p:spPr>
          <a:xfrm>
            <a:off x="8714880" y="6025680"/>
            <a:ext cx="2742840" cy="401400"/>
          </a:xfrm>
          <a:prstGeom prst="rect">
            <a:avLst/>
          </a:prstGeom>
          <a:noFill/>
          <a:ln>
            <a:noFill/>
          </a:ln>
        </p:spPr>
        <p:txBody>
          <a:bodyPr anchor="ctr"/>
          <a:p>
            <a:pPr algn="r">
              <a:lnSpc>
                <a:spcPct val="100000"/>
              </a:lnSpc>
            </a:pPr>
            <a:fld id="{0C41D4FB-D5BD-4B0B-A394-4EA5E55FDAAA}" type="slidenum">
              <a:rPr b="0" lang="en-US" sz="1600" spc="-1" strike="noStrike">
                <a:solidFill>
                  <a:srgbClr val="1c7ddb"/>
                </a:solidFill>
                <a:latin typeface="Abadi"/>
              </a:rPr>
              <a:t>1</a:t>
            </a:fld>
            <a:endParaRPr b="0" lang="en-US" sz="1600" spc="-1" strike="noStrike">
              <a:latin typeface="Times New Roman"/>
            </a:endParaRPr>
          </a:p>
        </p:txBody>
      </p:sp>
      <p:sp>
        <p:nvSpPr>
          <p:cNvPr id="205" name="TextShape 2"/>
          <p:cNvSpPr txBox="1"/>
          <p:nvPr/>
        </p:nvSpPr>
        <p:spPr>
          <a:xfrm>
            <a:off x="1136160" y="1463040"/>
            <a:ext cx="9745200" cy="4761000"/>
          </a:xfrm>
          <a:prstGeom prst="rect">
            <a:avLst/>
          </a:prstGeom>
          <a:noFill/>
          <a:ln>
            <a:noFill/>
          </a:ln>
        </p:spPr>
        <p:txBody>
          <a:bodyPr/>
          <a:p>
            <a:pPr>
              <a:lnSpc>
                <a:spcPct val="100000"/>
              </a:lnSpc>
              <a:spcBef>
                <a:spcPts val="1400"/>
              </a:spcBef>
            </a:pPr>
            <a:r>
              <a:rPr b="0" lang="en-US" sz="2200" spc="-1" strike="noStrike">
                <a:solidFill>
                  <a:srgbClr val="292929"/>
                </a:solidFill>
                <a:latin typeface="Abadi"/>
              </a:rPr>
              <a:t>We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applied EDA with SQL to get insight from the data. We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https://github.com/databatt/capstone_ds/blob/main/EDA%20with%20SQL.ipynb</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EDA with SQL</a:t>
            </a:r>
            <a:endParaRPr b="0" lang="en-US" sz="4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TextShape 1"/>
          <p:cNvSpPr txBox="1"/>
          <p:nvPr/>
        </p:nvSpPr>
        <p:spPr>
          <a:xfrm>
            <a:off x="8714880" y="6025680"/>
            <a:ext cx="2742840" cy="401400"/>
          </a:xfrm>
          <a:prstGeom prst="rect">
            <a:avLst/>
          </a:prstGeom>
          <a:noFill/>
          <a:ln>
            <a:noFill/>
          </a:ln>
        </p:spPr>
        <p:txBody>
          <a:bodyPr anchor="ctr"/>
          <a:p>
            <a:pPr algn="r">
              <a:lnSpc>
                <a:spcPct val="100000"/>
              </a:lnSpc>
            </a:pPr>
            <a:fld id="{95C3223B-0C97-4256-85B3-5F7C24979D95}" type="slidenum">
              <a:rPr b="0" lang="en-US" sz="1600" spc="-1" strike="noStrike">
                <a:solidFill>
                  <a:srgbClr val="1c7ddb"/>
                </a:solidFill>
                <a:latin typeface="Abadi"/>
              </a:rPr>
              <a:t>1</a:t>
            </a:fld>
            <a:endParaRPr b="0" lang="en-US" sz="1600" spc="-1" strike="noStrike">
              <a:latin typeface="Times New Roman"/>
            </a:endParaRPr>
          </a:p>
        </p:txBody>
      </p:sp>
      <p:sp>
        <p:nvSpPr>
          <p:cNvPr id="208" name="TextShape 2"/>
          <p:cNvSpPr txBox="1"/>
          <p:nvPr/>
        </p:nvSpPr>
        <p:spPr>
          <a:xfrm>
            <a:off x="838080" y="1507320"/>
            <a:ext cx="10515240" cy="471888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pPr>
            <a:endParaRPr b="0" lang="en-US" sz="1800" spc="-1" strike="noStrike">
              <a:solidFill>
                <a:srgbClr val="000000"/>
              </a:solidFill>
              <a:latin typeface="Calibri"/>
            </a:endParaRPr>
          </a:p>
          <a:p>
            <a:pPr>
              <a:lnSpc>
                <a:spcPct val="100000"/>
              </a:lnSpc>
            </a:pPr>
            <a:endParaRPr b="0" lang="en-US" sz="1800" spc="-1" strike="noStrike">
              <a:solidFill>
                <a:srgbClr val="000000"/>
              </a:solidFill>
              <a:latin typeface="Calibri"/>
            </a:endParaRPr>
          </a:p>
        </p:txBody>
      </p:sp>
      <p:sp>
        <p:nvSpPr>
          <p:cNvPr id="20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 name="TextShape 1"/>
          <p:cNvSpPr txBox="1"/>
          <p:nvPr/>
        </p:nvSpPr>
        <p:spPr>
          <a:xfrm>
            <a:off x="8714880" y="6025680"/>
            <a:ext cx="2742840" cy="401400"/>
          </a:xfrm>
          <a:prstGeom prst="rect">
            <a:avLst/>
          </a:prstGeom>
          <a:noFill/>
          <a:ln>
            <a:noFill/>
          </a:ln>
        </p:spPr>
        <p:txBody>
          <a:bodyPr anchor="ctr"/>
          <a:p>
            <a:pPr algn="r">
              <a:lnSpc>
                <a:spcPct val="100000"/>
              </a:lnSpc>
            </a:pPr>
            <a:fld id="{F7CE5560-8752-4D58-A8A9-ABB40DAFFCC1}" type="slidenum">
              <a:rPr b="0" lang="en-US" sz="1600" spc="-1" strike="noStrike">
                <a:solidFill>
                  <a:srgbClr val="1c7ddb"/>
                </a:solidFill>
                <a:latin typeface="Abadi"/>
              </a:rPr>
              <a:t>1</a:t>
            </a:fld>
            <a:endParaRPr b="0" lang="en-US" sz="1600" spc="-1" strike="noStrike">
              <a:latin typeface="Times New Roman"/>
            </a:endParaRPr>
          </a:p>
        </p:txBody>
      </p:sp>
      <p:sp>
        <p:nvSpPr>
          <p:cNvPr id="211" name="TextShape 2"/>
          <p:cNvSpPr txBox="1"/>
          <p:nvPr/>
        </p:nvSpPr>
        <p:spPr>
          <a:xfrm>
            <a:off x="1031400" y="1825560"/>
            <a:ext cx="9745200" cy="328860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built an interactive dashboard with Plotly dash</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https://github.com/databatt/capstone_ds/blob/main/app.py</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1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3" name="TextShape 1"/>
          <p:cNvSpPr txBox="1"/>
          <p:nvPr/>
        </p:nvSpPr>
        <p:spPr>
          <a:xfrm>
            <a:off x="8714880" y="6025680"/>
            <a:ext cx="2742840" cy="401400"/>
          </a:xfrm>
          <a:prstGeom prst="rect">
            <a:avLst/>
          </a:prstGeom>
          <a:noFill/>
          <a:ln>
            <a:noFill/>
          </a:ln>
        </p:spPr>
        <p:txBody>
          <a:bodyPr anchor="ctr"/>
          <a:p>
            <a:pPr algn="r">
              <a:lnSpc>
                <a:spcPct val="100000"/>
              </a:lnSpc>
            </a:pPr>
            <a:fld id="{36C7665B-65E7-4413-AFBB-4D357FE9ED6E}" type="slidenum">
              <a:rPr b="0" lang="en-US" sz="1600" spc="-1" strike="noStrike">
                <a:solidFill>
                  <a:srgbClr val="1c7ddb"/>
                </a:solidFill>
                <a:latin typeface="Abadi"/>
              </a:rPr>
              <a:t>1</a:t>
            </a:fld>
            <a:endParaRPr b="0" lang="en-US" sz="1600" spc="-1" strike="noStrike">
              <a:latin typeface="Times New Roman"/>
            </a:endParaRPr>
          </a:p>
        </p:txBody>
      </p:sp>
      <p:sp>
        <p:nvSpPr>
          <p:cNvPr id="214"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found the best performing classification model.</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https://github.com/databatt/capstone_ds/blob/main/Machine%20Learning%20Prediction.ipynb</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1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6" name="CustomShape 1"/>
          <p:cNvSpPr/>
          <p:nvPr/>
        </p:nvSpPr>
        <p:spPr>
          <a:xfrm>
            <a:off x="840960" y="1807200"/>
            <a:ext cx="7068240" cy="16214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US" sz="2200" spc="-1" strike="noStrike">
              <a:latin typeface="Arial"/>
            </a:endParaRPr>
          </a:p>
          <a:p>
            <a:pPr>
              <a:lnSpc>
                <a:spcPct val="90000"/>
              </a:lnSpc>
              <a:spcBef>
                <a:spcPts val="499"/>
              </a:spcBef>
            </a:pPr>
            <a:endParaRPr b="0" lang="en-US" sz="2200" spc="-1" strike="noStrike">
              <a:latin typeface="Arial"/>
            </a:endParaRPr>
          </a:p>
          <a:p>
            <a:pPr marL="457200">
              <a:lnSpc>
                <a:spcPct val="90000"/>
              </a:lnSpc>
              <a:spcBef>
                <a:spcPts val="499"/>
              </a:spcBef>
            </a:pPr>
            <a:endParaRPr b="0" lang="en-US" sz="2200" spc="-1" strike="noStrike">
              <a:latin typeface="Arial"/>
            </a:endParaRPr>
          </a:p>
        </p:txBody>
      </p:sp>
      <p:sp>
        <p:nvSpPr>
          <p:cNvPr id="217" name="TextShape 2"/>
          <p:cNvSpPr txBox="1"/>
          <p:nvPr/>
        </p:nvSpPr>
        <p:spPr>
          <a:xfrm>
            <a:off x="8714880" y="6025680"/>
            <a:ext cx="2742840" cy="401400"/>
          </a:xfrm>
          <a:prstGeom prst="rect">
            <a:avLst/>
          </a:prstGeom>
          <a:noFill/>
          <a:ln>
            <a:noFill/>
          </a:ln>
        </p:spPr>
        <p:txBody>
          <a:bodyPr anchor="ctr"/>
          <a:p>
            <a:pPr algn="r">
              <a:lnSpc>
                <a:spcPct val="100000"/>
              </a:lnSpc>
            </a:pPr>
            <a:fld id="{B37360C8-F86F-4437-ADD1-5474BCCCC4FF}" type="slidenum">
              <a:rPr b="0" lang="en-US" sz="1600" spc="-1" strike="noStrike">
                <a:solidFill>
                  <a:srgbClr val="1c7ddb"/>
                </a:solidFill>
                <a:latin typeface="Abadi"/>
              </a:rPr>
              <a:t>1</a:t>
            </a:fld>
            <a:endParaRPr b="0" lang="en-US" sz="1600" spc="-1" strike="noStrike">
              <a:latin typeface="Times New Roman"/>
            </a:endParaRPr>
          </a:p>
        </p:txBody>
      </p:sp>
      <p:sp>
        <p:nvSpPr>
          <p:cNvPr id="21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Results</a:t>
            </a:r>
            <a:endParaRPr b="0" lang="en-US" sz="4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9" name="TextShape 1"/>
          <p:cNvSpPr txBox="1"/>
          <p:nvPr/>
        </p:nvSpPr>
        <p:spPr>
          <a:xfrm>
            <a:off x="8714880" y="6025680"/>
            <a:ext cx="2742840" cy="401400"/>
          </a:xfrm>
          <a:prstGeom prst="rect">
            <a:avLst/>
          </a:prstGeom>
          <a:noFill/>
          <a:ln>
            <a:noFill/>
          </a:ln>
        </p:spPr>
        <p:txBody>
          <a:bodyPr anchor="ctr"/>
          <a:p>
            <a:pPr algn="r">
              <a:lnSpc>
                <a:spcPct val="100000"/>
              </a:lnSpc>
            </a:pPr>
            <a:fld id="{88B526D0-D219-4C1D-ADB3-F2408B789C48}" type="slidenum">
              <a:rPr b="0" lang="en-US" sz="1600" spc="-1" strike="noStrike">
                <a:solidFill>
                  <a:srgbClr val="1c7ddb"/>
                </a:solidFill>
                <a:latin typeface="Abadi"/>
              </a:rPr>
              <a:t>1</a:t>
            </a:fld>
            <a:endParaRPr b="0" lang="en-US" sz="1600" spc="-1" strike="noStrike">
              <a:latin typeface="Times New Roman"/>
            </a:endParaRPr>
          </a:p>
        </p:txBody>
      </p:sp>
      <p:sp>
        <p:nvSpPr>
          <p:cNvPr id="220" name="TextShape 2"/>
          <p:cNvSpPr txBox="1"/>
          <p:nvPr/>
        </p:nvSpPr>
        <p:spPr>
          <a:xfrm>
            <a:off x="865080" y="2057400"/>
            <a:ext cx="10592640" cy="96696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2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22" name="Picture 5" descr=""/>
          <p:cNvPicPr/>
          <p:nvPr/>
        </p:nvPicPr>
        <p:blipFill>
          <a:blip r:embed="rId2"/>
          <a:stretch/>
        </p:blipFill>
        <p:spPr>
          <a:xfrm>
            <a:off x="1205640" y="2954160"/>
            <a:ext cx="9676080" cy="25041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3" name="CustomShape 1"/>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4" name="CustomShape 2"/>
          <p:cNvSpPr/>
          <p:nvPr/>
        </p:nvSpPr>
        <p:spPr>
          <a:xfrm>
            <a:off x="635040" y="640800"/>
            <a:ext cx="3047760" cy="250380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200" spc="-1" strike="noStrike">
                <a:solidFill>
                  <a:srgbClr val="0b49cb"/>
                </a:solidFill>
                <a:latin typeface="Abadi"/>
              </a:rPr>
              <a:t>Payload vs. Launch Site</a:t>
            </a:r>
            <a:endParaRPr b="0" lang="en-US" sz="3200" spc="-1" strike="noStrike">
              <a:latin typeface="Arial"/>
            </a:endParaRPr>
          </a:p>
        </p:txBody>
      </p:sp>
      <p:sp>
        <p:nvSpPr>
          <p:cNvPr id="225" name="CustomShape 3"/>
          <p:cNvSpPr/>
          <p:nvPr/>
        </p:nvSpPr>
        <p:spPr>
          <a:xfrm rot="5400000">
            <a:off x="1627560" y="3462480"/>
            <a:ext cx="5409720" cy="18000"/>
          </a:xfrm>
          <a:custGeom>
            <a:avLst/>
            <a:gdLst/>
            <a:ahLst/>
            <a:rect l="l" t="t" r="r" b="b"/>
            <a:pathLst>
              <a:path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400">
            <a:solidFill>
              <a:schemeClr val="accent2"/>
            </a:solidFill>
            <a:round/>
          </a:ln>
        </p:spPr>
        <p:style>
          <a:lnRef idx="2">
            <a:schemeClr val="accent1">
              <a:shade val="50000"/>
            </a:schemeClr>
          </a:lnRef>
          <a:fillRef idx="1">
            <a:schemeClr val="accent1"/>
          </a:fillRef>
          <a:effectRef idx="0">
            <a:schemeClr val="accent1"/>
          </a:effectRef>
          <a:fontRef idx="minor"/>
        </p:style>
      </p:sp>
      <p:sp>
        <p:nvSpPr>
          <p:cNvPr id="226" name="TextShape 4"/>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A017FA07-289E-482B-9E83-FE7CEE8CB2E3}" type="slidenum">
              <a:rPr b="0" lang="en-US" sz="1200" spc="-1" strike="noStrike">
                <a:solidFill>
                  <a:srgbClr val="8b8b8b"/>
                </a:solidFill>
                <a:latin typeface="Calibri"/>
              </a:rPr>
              <a:t>1</a:t>
            </a:fld>
            <a:endParaRPr b="0" lang="en-US" sz="1200" spc="-1" strike="noStrike">
              <a:latin typeface="Times New Roman"/>
            </a:endParaRPr>
          </a:p>
        </p:txBody>
      </p:sp>
      <p:pic>
        <p:nvPicPr>
          <p:cNvPr id="227" name="Picture 5" descr=""/>
          <p:cNvPicPr/>
          <p:nvPr/>
        </p:nvPicPr>
        <p:blipFill>
          <a:blip r:embed="rId1"/>
          <a:stretch/>
        </p:blipFill>
        <p:spPr>
          <a:xfrm>
            <a:off x="4481640" y="3179520"/>
            <a:ext cx="6872040" cy="2406240"/>
          </a:xfrm>
          <a:prstGeom prst="rect">
            <a:avLst/>
          </a:prstGeom>
          <a:ln>
            <a:noFill/>
          </a:ln>
        </p:spPr>
      </p:pic>
      <p:pic>
        <p:nvPicPr>
          <p:cNvPr id="228" name="Picture 9" descr=""/>
          <p:cNvPicPr/>
          <p:nvPr/>
        </p:nvPicPr>
        <p:blipFill>
          <a:blip r:embed="rId2"/>
          <a:stretch/>
        </p:blipFill>
        <p:spPr>
          <a:xfrm>
            <a:off x="4680000" y="1071360"/>
            <a:ext cx="6876720" cy="19713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7" name="TextShape 1"/>
          <p:cNvSpPr txBox="1"/>
          <p:nvPr/>
        </p:nvSpPr>
        <p:spPr>
          <a:xfrm>
            <a:off x="8714880" y="6025680"/>
            <a:ext cx="2742840" cy="401400"/>
          </a:xfrm>
          <a:prstGeom prst="rect">
            <a:avLst/>
          </a:prstGeom>
          <a:noFill/>
          <a:ln>
            <a:noFill/>
          </a:ln>
        </p:spPr>
        <p:txBody>
          <a:bodyPr anchor="ctr">
            <a:normAutofit/>
          </a:bodyPr>
          <a:p>
            <a:pPr algn="r">
              <a:lnSpc>
                <a:spcPct val="100000"/>
              </a:lnSpc>
            </a:pPr>
            <a:fld id="{F0D2CA95-2CCA-4D19-A343-783CD13C376D}" type="slidenum">
              <a:rPr b="0" lang="en-US" sz="1600" spc="-1" strike="noStrike">
                <a:solidFill>
                  <a:srgbClr val="1c7ddb"/>
                </a:solidFill>
                <a:latin typeface="Abadi"/>
              </a:rPr>
              <a:t>1</a:t>
            </a:fld>
            <a:endParaRPr b="0" lang="en-US" sz="1600" spc="-1" strike="noStrike">
              <a:latin typeface="Times New Roman"/>
            </a:endParaRPr>
          </a:p>
        </p:txBody>
      </p:sp>
      <p:sp>
        <p:nvSpPr>
          <p:cNvPr id="168" name="CustomShape 2"/>
          <p:cNvSpPr/>
          <p:nvPr/>
        </p:nvSpPr>
        <p:spPr>
          <a:xfrm>
            <a:off x="958680" y="2113200"/>
            <a:ext cx="5166720" cy="33206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0" name="CustomShape 2"/>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Success Rate vs. Orbit Type</a:t>
            </a:r>
            <a:endParaRPr b="0" lang="en-US" sz="3600" spc="-1" strike="noStrike">
              <a:latin typeface="Arial"/>
            </a:endParaRPr>
          </a:p>
        </p:txBody>
      </p:sp>
      <p:sp>
        <p:nvSpPr>
          <p:cNvPr id="231" name="TextShape 3"/>
          <p:cNvSpPr txBox="1"/>
          <p:nvPr/>
        </p:nvSpPr>
        <p:spPr>
          <a:xfrm>
            <a:off x="643320" y="1783080"/>
            <a:ext cx="4007880" cy="4393800"/>
          </a:xfrm>
          <a:prstGeom prst="rect">
            <a:avLst/>
          </a:prstGeom>
          <a:noFill/>
          <a:ln>
            <a:noFill/>
          </a:ln>
        </p:spPr>
        <p:txBody>
          <a:bodyPr>
            <a:normAutofit/>
          </a:bodyPr>
          <a:p>
            <a:pPr marL="228600" indent="-22824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grpSp>
        <p:nvGrpSpPr>
          <p:cNvPr id="232" name="Group 4"/>
          <p:cNvGrpSpPr/>
          <p:nvPr/>
        </p:nvGrpSpPr>
        <p:grpSpPr>
          <a:xfrm>
            <a:off x="360" y="4601520"/>
            <a:ext cx="1013760" cy="2017080"/>
            <a:chOff x="360" y="4601520"/>
            <a:chExt cx="1013760" cy="2017080"/>
          </a:xfrm>
        </p:grpSpPr>
        <p:sp>
          <p:nvSpPr>
            <p:cNvPr id="233" name="CustomShape 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4" name="CustomShape 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35" name="Picture 1" descr=""/>
          <p:cNvPicPr/>
          <p:nvPr/>
        </p:nvPicPr>
        <p:blipFill>
          <a:blip r:embed="rId1"/>
          <a:stretch/>
        </p:blipFill>
        <p:spPr>
          <a:xfrm>
            <a:off x="4968000" y="2244240"/>
            <a:ext cx="6580080" cy="3439080"/>
          </a:xfrm>
          <a:prstGeom prst="rect">
            <a:avLst/>
          </a:prstGeom>
          <a:ln>
            <a:noFill/>
          </a:ln>
        </p:spPr>
      </p:pic>
      <p:grpSp>
        <p:nvGrpSpPr>
          <p:cNvPr id="236" name="Group 7"/>
          <p:cNvGrpSpPr/>
          <p:nvPr/>
        </p:nvGrpSpPr>
        <p:grpSpPr>
          <a:xfrm>
            <a:off x="11219400" y="360"/>
            <a:ext cx="972360" cy="1935000"/>
            <a:chOff x="11219400" y="360"/>
            <a:chExt cx="972360" cy="1935000"/>
          </a:xfrm>
        </p:grpSpPr>
        <p:sp>
          <p:nvSpPr>
            <p:cNvPr id="237" name="CustomShape 8"/>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8" name="CustomShape 9"/>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39" name="TextShape 10"/>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113CB59C-4EAC-4986-8EF7-533C7F175863}"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0" name="TextShape 1"/>
          <p:cNvSpPr txBox="1"/>
          <p:nvPr/>
        </p:nvSpPr>
        <p:spPr>
          <a:xfrm>
            <a:off x="8714880" y="6025680"/>
            <a:ext cx="2742840" cy="401400"/>
          </a:xfrm>
          <a:prstGeom prst="rect">
            <a:avLst/>
          </a:prstGeom>
          <a:noFill/>
          <a:ln>
            <a:noFill/>
          </a:ln>
        </p:spPr>
        <p:txBody>
          <a:bodyPr anchor="ctr"/>
          <a:p>
            <a:pPr algn="r">
              <a:lnSpc>
                <a:spcPct val="100000"/>
              </a:lnSpc>
            </a:pPr>
            <a:fld id="{B5CC1751-6693-41F4-94C7-216B28D17BED}" type="slidenum">
              <a:rPr b="0" lang="en-US" sz="1600" spc="-1" strike="noStrike">
                <a:solidFill>
                  <a:srgbClr val="1c7ddb"/>
                </a:solidFill>
                <a:latin typeface="Abadi"/>
              </a:rPr>
              <a:t>1</a:t>
            </a:fld>
            <a:endParaRPr b="0" lang="en-US" sz="1600" spc="-1" strike="noStrike">
              <a:latin typeface="Times New Roman"/>
            </a:endParaRPr>
          </a:p>
        </p:txBody>
      </p:sp>
      <p:sp>
        <p:nvSpPr>
          <p:cNvPr id="241" name="TextShape 2"/>
          <p:cNvSpPr txBox="1"/>
          <p:nvPr/>
        </p:nvSpPr>
        <p:spPr>
          <a:xfrm>
            <a:off x="770040" y="2069640"/>
            <a:ext cx="10515240" cy="381132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4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43" name="Picture 5" descr=""/>
          <p:cNvPicPr/>
          <p:nvPr/>
        </p:nvPicPr>
        <p:blipFill>
          <a:blip r:embed="rId2"/>
          <a:stretch/>
        </p:blipFill>
        <p:spPr>
          <a:xfrm>
            <a:off x="1342800" y="3529440"/>
            <a:ext cx="8263080" cy="210456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4" name="TextShape 1"/>
          <p:cNvSpPr txBox="1"/>
          <p:nvPr/>
        </p:nvSpPr>
        <p:spPr>
          <a:xfrm>
            <a:off x="8714880" y="6025680"/>
            <a:ext cx="2742840" cy="401400"/>
          </a:xfrm>
          <a:prstGeom prst="rect">
            <a:avLst/>
          </a:prstGeom>
          <a:noFill/>
          <a:ln>
            <a:noFill/>
          </a:ln>
        </p:spPr>
        <p:txBody>
          <a:bodyPr anchor="ctr"/>
          <a:p>
            <a:pPr algn="r">
              <a:lnSpc>
                <a:spcPct val="100000"/>
              </a:lnSpc>
            </a:pPr>
            <a:fld id="{ECEC0C60-26BB-4F84-B757-FBAB843B097F}" type="slidenum">
              <a:rPr b="0" lang="en-US" sz="1600" spc="-1" strike="noStrike">
                <a:solidFill>
                  <a:srgbClr val="1c7ddb"/>
                </a:solidFill>
                <a:latin typeface="Abadi"/>
              </a:rPr>
              <a:t>1</a:t>
            </a:fld>
            <a:endParaRPr b="0" lang="en-US" sz="1600" spc="-1" strike="noStrike">
              <a:latin typeface="Times New Roman"/>
            </a:endParaRPr>
          </a:p>
        </p:txBody>
      </p:sp>
      <p:sp>
        <p:nvSpPr>
          <p:cNvPr id="245" name="TextShape 2"/>
          <p:cNvSpPr txBox="1"/>
          <p:nvPr/>
        </p:nvSpPr>
        <p:spPr>
          <a:xfrm>
            <a:off x="770040" y="2057400"/>
            <a:ext cx="10687680" cy="381132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We can observe that with heavy payloads, the successful landing are more for PO, LEO and ISS orbits.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4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47" name="Picture 5" descr=""/>
          <p:cNvPicPr/>
          <p:nvPr/>
        </p:nvPicPr>
        <p:blipFill>
          <a:blip r:embed="rId2"/>
          <a:stretch/>
        </p:blipFill>
        <p:spPr>
          <a:xfrm>
            <a:off x="1146600" y="3429000"/>
            <a:ext cx="9082080" cy="209520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9" name="CustomShape 2"/>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Launch Success Yearly Trend</a:t>
            </a:r>
            <a:endParaRPr b="0" lang="en-US" sz="3600" spc="-1" strike="noStrike">
              <a:latin typeface="Arial"/>
            </a:endParaRPr>
          </a:p>
        </p:txBody>
      </p:sp>
      <p:sp>
        <p:nvSpPr>
          <p:cNvPr id="250" name="TextShape 3"/>
          <p:cNvSpPr txBox="1"/>
          <p:nvPr/>
        </p:nvSpPr>
        <p:spPr>
          <a:xfrm>
            <a:off x="643320" y="1783080"/>
            <a:ext cx="4007880" cy="4393800"/>
          </a:xfrm>
          <a:prstGeom prst="rect">
            <a:avLst/>
          </a:prstGeom>
          <a:noFill/>
          <a:ln>
            <a:noFill/>
          </a:ln>
        </p:spPr>
        <p:txBody>
          <a:bodyPr>
            <a:normAutofit/>
          </a:bodyPr>
          <a:p>
            <a:pPr marL="228600" indent="-22824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grpSp>
        <p:nvGrpSpPr>
          <p:cNvPr id="251" name="Group 4"/>
          <p:cNvGrpSpPr/>
          <p:nvPr/>
        </p:nvGrpSpPr>
        <p:grpSpPr>
          <a:xfrm>
            <a:off x="360" y="4601520"/>
            <a:ext cx="1013760" cy="2017080"/>
            <a:chOff x="360" y="4601520"/>
            <a:chExt cx="1013760" cy="2017080"/>
          </a:xfrm>
        </p:grpSpPr>
        <p:sp>
          <p:nvSpPr>
            <p:cNvPr id="252" name="CustomShape 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3" name="CustomShape 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54" name="Group 7"/>
          <p:cNvGrpSpPr/>
          <p:nvPr/>
        </p:nvGrpSpPr>
        <p:grpSpPr>
          <a:xfrm>
            <a:off x="11219400" y="360"/>
            <a:ext cx="972360" cy="1935000"/>
            <a:chOff x="11219400" y="360"/>
            <a:chExt cx="972360" cy="1935000"/>
          </a:xfrm>
        </p:grpSpPr>
        <p:sp>
          <p:nvSpPr>
            <p:cNvPr id="255" name="CustomShape 8"/>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6" name="CustomShape 9"/>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7" name="TextShape 10"/>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AACD0E43-8B3B-463E-829B-40349E4E899E}" type="slidenum">
              <a:rPr b="0" lang="en-US" sz="1200" spc="-1" strike="noStrike">
                <a:solidFill>
                  <a:srgbClr val="8b8b8b"/>
                </a:solidFill>
                <a:latin typeface="Calibri"/>
              </a:rPr>
              <a:t>1</a:t>
            </a:fld>
            <a:endParaRPr b="0" lang="en-US" sz="1200" spc="-1" strike="noStrike">
              <a:latin typeface="Times New Roman"/>
            </a:endParaRPr>
          </a:p>
        </p:txBody>
      </p:sp>
      <p:pic>
        <p:nvPicPr>
          <p:cNvPr id="258" name="Picture 14" descr=""/>
          <p:cNvPicPr/>
          <p:nvPr/>
        </p:nvPicPr>
        <p:blipFill>
          <a:blip r:embed="rId1"/>
          <a:stretch/>
        </p:blipFill>
        <p:spPr>
          <a:xfrm>
            <a:off x="4712760" y="1935360"/>
            <a:ext cx="6303600" cy="36021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0" name="CustomShape 2"/>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100000"/>
              </a:lnSpc>
            </a:pPr>
            <a:r>
              <a:rPr b="0" lang="en-US" sz="3700" spc="-1" strike="noStrike">
                <a:solidFill>
                  <a:srgbClr val="0b49cb"/>
                </a:solidFill>
                <a:latin typeface="Abadi"/>
              </a:rPr>
              <a:t>All Launch Site Names</a:t>
            </a:r>
            <a:endParaRPr b="0" lang="en-US" sz="3700" spc="-1" strike="noStrike">
              <a:latin typeface="Arial"/>
            </a:endParaRPr>
          </a:p>
        </p:txBody>
      </p:sp>
      <p:sp>
        <p:nvSpPr>
          <p:cNvPr id="261" name="TextShape 3"/>
          <p:cNvSpPr txBox="1"/>
          <p:nvPr/>
        </p:nvSpPr>
        <p:spPr>
          <a:xfrm>
            <a:off x="643320" y="1783080"/>
            <a:ext cx="4007880" cy="4393800"/>
          </a:xfrm>
          <a:prstGeom prst="rect">
            <a:avLst/>
          </a:prstGeom>
          <a:noFill/>
          <a:ln>
            <a:noFill/>
          </a:ln>
        </p:spPr>
        <p:txBody>
          <a:bodyPr>
            <a:normAutofit/>
          </a:bodyPr>
          <a:p>
            <a:pPr marL="228600" indent="-22824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grpSp>
        <p:nvGrpSpPr>
          <p:cNvPr id="262" name="Group 4"/>
          <p:cNvGrpSpPr/>
          <p:nvPr/>
        </p:nvGrpSpPr>
        <p:grpSpPr>
          <a:xfrm>
            <a:off x="360" y="4601520"/>
            <a:ext cx="1013760" cy="2017080"/>
            <a:chOff x="360" y="4601520"/>
            <a:chExt cx="1013760" cy="2017080"/>
          </a:xfrm>
        </p:grpSpPr>
        <p:sp>
          <p:nvSpPr>
            <p:cNvPr id="263" name="CustomShape 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64" name="CustomShape 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65" name="Picture 5" descr=""/>
          <p:cNvPicPr/>
          <p:nvPr/>
        </p:nvPicPr>
        <p:blipFill>
          <a:blip r:embed="rId1"/>
          <a:stretch/>
        </p:blipFill>
        <p:spPr>
          <a:xfrm>
            <a:off x="5295240" y="2196720"/>
            <a:ext cx="6252840" cy="3534120"/>
          </a:xfrm>
          <a:prstGeom prst="rect">
            <a:avLst/>
          </a:prstGeom>
          <a:ln>
            <a:noFill/>
          </a:ln>
        </p:spPr>
      </p:pic>
      <p:grpSp>
        <p:nvGrpSpPr>
          <p:cNvPr id="266" name="Group 7"/>
          <p:cNvGrpSpPr/>
          <p:nvPr/>
        </p:nvGrpSpPr>
        <p:grpSpPr>
          <a:xfrm>
            <a:off x="11219400" y="360"/>
            <a:ext cx="972360" cy="1935000"/>
            <a:chOff x="11219400" y="360"/>
            <a:chExt cx="972360" cy="1935000"/>
          </a:xfrm>
        </p:grpSpPr>
        <p:sp>
          <p:nvSpPr>
            <p:cNvPr id="267" name="CustomShape 8"/>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68" name="CustomShape 9"/>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69" name="TextShape 10"/>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A70E2C15-3A13-4D07-B2EF-3981F9F1176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0" name="TextShape 1"/>
          <p:cNvSpPr txBox="1"/>
          <p:nvPr/>
        </p:nvSpPr>
        <p:spPr>
          <a:xfrm>
            <a:off x="8714880" y="6025680"/>
            <a:ext cx="2742840" cy="401400"/>
          </a:xfrm>
          <a:prstGeom prst="rect">
            <a:avLst/>
          </a:prstGeom>
          <a:noFill/>
          <a:ln>
            <a:noFill/>
          </a:ln>
        </p:spPr>
        <p:txBody>
          <a:bodyPr anchor="ctr"/>
          <a:p>
            <a:pPr algn="r">
              <a:lnSpc>
                <a:spcPct val="100000"/>
              </a:lnSpc>
            </a:pPr>
            <a:fld id="{AA1EF765-9387-4109-B63E-107D41644AF2}" type="slidenum">
              <a:rPr b="0" lang="en-US" sz="1600" spc="-1" strike="noStrike">
                <a:solidFill>
                  <a:srgbClr val="1c7ddb"/>
                </a:solidFill>
                <a:latin typeface="Abadi"/>
              </a:rPr>
              <a:t>1</a:t>
            </a:fld>
            <a:endParaRPr b="0" lang="en-US" sz="1600" spc="-1" strike="noStrike">
              <a:latin typeface="Times New Roman"/>
            </a:endParaRPr>
          </a:p>
        </p:txBody>
      </p:sp>
      <p:sp>
        <p:nvSpPr>
          <p:cNvPr id="271" name="TextShape 2"/>
          <p:cNvSpPr txBox="1"/>
          <p:nvPr/>
        </p:nvSpPr>
        <p:spPr>
          <a:xfrm>
            <a:off x="770040" y="1825560"/>
            <a:ext cx="10222560" cy="4122720"/>
          </a:xfrm>
          <a:prstGeom prst="rect">
            <a:avLst/>
          </a:prstGeom>
          <a:noFill/>
          <a:ln>
            <a:noFill/>
          </a:ln>
        </p:spPr>
        <p:txBody>
          <a:bodyPr lIns="90000" rIns="90000" tIns="45000" bIns="45000">
            <a:normAutofit/>
          </a:bodyPr>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used the query above to display 5 records where launch sites begin with `CCA`</a:t>
            </a:r>
            <a:endParaRPr b="0" lang="en-US" sz="2200" spc="-1" strike="noStrike">
              <a:solidFill>
                <a:srgbClr val="000000"/>
              </a:solidFill>
              <a:latin typeface="Calibri"/>
            </a:endParaRPr>
          </a:p>
        </p:txBody>
      </p:sp>
      <p:sp>
        <p:nvSpPr>
          <p:cNvPr id="27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73" name="Picture 5" descr=""/>
          <p:cNvPicPr/>
          <p:nvPr/>
        </p:nvPicPr>
        <p:blipFill>
          <a:blip r:embed="rId2"/>
          <a:stretch/>
        </p:blipFill>
        <p:spPr>
          <a:xfrm>
            <a:off x="867240" y="1626480"/>
            <a:ext cx="10028160" cy="29066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4" name="TextShape 1"/>
          <p:cNvSpPr txBox="1"/>
          <p:nvPr/>
        </p:nvSpPr>
        <p:spPr>
          <a:xfrm>
            <a:off x="8714880" y="6025680"/>
            <a:ext cx="2742840" cy="401400"/>
          </a:xfrm>
          <a:prstGeom prst="rect">
            <a:avLst/>
          </a:prstGeom>
          <a:noFill/>
          <a:ln>
            <a:noFill/>
          </a:ln>
        </p:spPr>
        <p:txBody>
          <a:bodyPr anchor="ctr"/>
          <a:p>
            <a:pPr algn="r">
              <a:lnSpc>
                <a:spcPct val="100000"/>
              </a:lnSpc>
            </a:pPr>
            <a:fld id="{0BE60B9A-B334-41A8-88A0-F11B561E50C2}" type="slidenum">
              <a:rPr b="0" lang="en-US" sz="1600" spc="-1" strike="noStrike">
                <a:solidFill>
                  <a:srgbClr val="1c7ddb"/>
                </a:solidFill>
                <a:latin typeface="Abadi"/>
              </a:rPr>
              <a:t>1</a:t>
            </a:fld>
            <a:endParaRPr b="0" lang="en-US" sz="1600" spc="-1" strike="noStrike">
              <a:latin typeface="Times New Roman"/>
            </a:endParaRPr>
          </a:p>
        </p:txBody>
      </p:sp>
      <p:sp>
        <p:nvSpPr>
          <p:cNvPr id="275"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7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77" name="Picture 5" descr=""/>
          <p:cNvPicPr/>
          <p:nvPr/>
        </p:nvPicPr>
        <p:blipFill>
          <a:blip r:embed="rId2"/>
          <a:stretch/>
        </p:blipFill>
        <p:spPr>
          <a:xfrm>
            <a:off x="1859040" y="2833200"/>
            <a:ext cx="7414920" cy="294192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8" name="CustomShape 1"/>
          <p:cNvSpPr/>
          <p:nvPr/>
        </p:nvSpPr>
        <p:spPr>
          <a:xfrm>
            <a:off x="649080" y="629280"/>
            <a:ext cx="3504960" cy="162180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700" spc="-1" strike="noStrike">
                <a:solidFill>
                  <a:srgbClr val="0b49cb"/>
                </a:solidFill>
                <a:latin typeface="Abadi"/>
              </a:rPr>
              <a:t>Average Payload Mass by F9 v1.1</a:t>
            </a:r>
            <a:endParaRPr b="0" lang="en-US" sz="3700" spc="-1" strike="noStrike">
              <a:latin typeface="Arial"/>
            </a:endParaRPr>
          </a:p>
        </p:txBody>
      </p:sp>
      <p:sp>
        <p:nvSpPr>
          <p:cNvPr id="279" name="TextShape 2"/>
          <p:cNvSpPr txBox="1"/>
          <p:nvPr/>
        </p:nvSpPr>
        <p:spPr>
          <a:xfrm>
            <a:off x="649080" y="2438280"/>
            <a:ext cx="3504960" cy="3785040"/>
          </a:xfrm>
          <a:prstGeom prst="rect">
            <a:avLst/>
          </a:prstGeom>
          <a:noFill/>
          <a:ln>
            <a:noFill/>
          </a:ln>
        </p:spPr>
        <p:txBody>
          <a:bodyPr>
            <a:normAutofit/>
          </a:bodyPr>
          <a:p>
            <a:pPr>
              <a:lnSpc>
                <a:spcPct val="100000"/>
              </a:lnSpc>
              <a:spcBef>
                <a:spcPts val="1400"/>
              </a:spcBef>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280" name="CustomShape 3"/>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81" name="CustomShape 4"/>
          <p:cNvSpPr/>
          <p:nvPr/>
        </p:nvSpPr>
        <p:spPr>
          <a:xfrm>
            <a:off x="5123520" y="557640"/>
            <a:ext cx="6583680" cy="5738760"/>
          </a:xfrm>
          <a:prstGeom prst="roundRect">
            <a:avLst>
              <a:gd name="adj" fmla="val 0"/>
            </a:avLst>
          </a:prstGeom>
          <a:solidFill>
            <a:srgbClr val="ffffff"/>
          </a:solidFill>
          <a:ln w="9360">
            <a:solidFill>
              <a:srgbClr val="c8caca"/>
            </a:solidFill>
          </a:ln>
          <a:effectLst>
            <a:outerShdw algn="t" blurRad="57150" dir="5400000" dist="1905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82" name="Picture 5" descr=""/>
          <p:cNvPicPr/>
          <p:nvPr/>
        </p:nvPicPr>
        <p:blipFill>
          <a:blip r:embed="rId1"/>
          <a:stretch/>
        </p:blipFill>
        <p:spPr>
          <a:xfrm>
            <a:off x="5405760" y="2217960"/>
            <a:ext cx="6018840" cy="2418480"/>
          </a:xfrm>
          <a:prstGeom prst="rect">
            <a:avLst/>
          </a:prstGeom>
          <a:ln>
            <a:noFill/>
          </a:ln>
        </p:spPr>
      </p:pic>
      <p:sp>
        <p:nvSpPr>
          <p:cNvPr id="283" name="TextShape 5"/>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EF9FB014-AD33-41D7-BDE7-628596C20FC8}" type="slidenum">
              <a:rPr b="0" lang="en-US" sz="1200" spc="-1" strike="noStrike">
                <a:solidFill>
                  <a:srgbClr val="303030"/>
                </a:solidFill>
                <a:latin typeface="Calibri"/>
              </a:rPr>
              <a:t>1</a:t>
            </a:fld>
            <a:endParaRPr b="0" lang="en-US" sz="1200" spc="-1" strike="noStrike">
              <a:latin typeface="Times New Roman"/>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4"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5" name="CustomShape 2"/>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First Successful Ground Landing Date</a:t>
            </a:r>
            <a:endParaRPr b="0" lang="en-US" sz="3600" spc="-1" strike="noStrike">
              <a:latin typeface="Arial"/>
            </a:endParaRPr>
          </a:p>
        </p:txBody>
      </p:sp>
      <p:sp>
        <p:nvSpPr>
          <p:cNvPr id="286" name="TextShape 3"/>
          <p:cNvSpPr txBox="1"/>
          <p:nvPr/>
        </p:nvSpPr>
        <p:spPr>
          <a:xfrm>
            <a:off x="643320" y="1783080"/>
            <a:ext cx="4007880" cy="4393800"/>
          </a:xfrm>
          <a:prstGeom prst="rect">
            <a:avLst/>
          </a:prstGeom>
          <a:noFill/>
          <a:ln>
            <a:noFill/>
          </a:ln>
        </p:spPr>
        <p:txBody>
          <a:bodyPr>
            <a:normAutofit/>
          </a:bodyPr>
          <a:p>
            <a:pPr>
              <a:lnSpc>
                <a:spcPct val="100000"/>
              </a:lnSpc>
              <a:spcBef>
                <a:spcPts val="1400"/>
              </a:spcBef>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87" name="Group 4"/>
          <p:cNvGrpSpPr/>
          <p:nvPr/>
        </p:nvGrpSpPr>
        <p:grpSpPr>
          <a:xfrm>
            <a:off x="360" y="4601520"/>
            <a:ext cx="1013760" cy="2017080"/>
            <a:chOff x="360" y="4601520"/>
            <a:chExt cx="1013760" cy="2017080"/>
          </a:xfrm>
        </p:grpSpPr>
        <p:sp>
          <p:nvSpPr>
            <p:cNvPr id="288" name="CustomShape 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CustomShape 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90" name="Picture 5" descr=""/>
          <p:cNvPicPr/>
          <p:nvPr/>
        </p:nvPicPr>
        <p:blipFill>
          <a:blip r:embed="rId1"/>
          <a:stretch/>
        </p:blipFill>
        <p:spPr>
          <a:xfrm>
            <a:off x="5295240" y="2716920"/>
            <a:ext cx="6252840" cy="2494080"/>
          </a:xfrm>
          <a:prstGeom prst="rect">
            <a:avLst/>
          </a:prstGeom>
          <a:ln>
            <a:noFill/>
          </a:ln>
        </p:spPr>
      </p:pic>
      <p:grpSp>
        <p:nvGrpSpPr>
          <p:cNvPr id="291" name="Group 7"/>
          <p:cNvGrpSpPr/>
          <p:nvPr/>
        </p:nvGrpSpPr>
        <p:grpSpPr>
          <a:xfrm>
            <a:off x="11219400" y="360"/>
            <a:ext cx="972360" cy="1935000"/>
            <a:chOff x="11219400" y="360"/>
            <a:chExt cx="972360" cy="1935000"/>
          </a:xfrm>
        </p:grpSpPr>
        <p:sp>
          <p:nvSpPr>
            <p:cNvPr id="292" name="CustomShape 8"/>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CustomShape 9"/>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extShape 10"/>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3963F456-D5AD-40D2-AFD7-B6E42D3261F2}"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5"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6" name="Group 2"/>
          <p:cNvGrpSpPr/>
          <p:nvPr/>
        </p:nvGrpSpPr>
        <p:grpSpPr>
          <a:xfrm>
            <a:off x="-360" y="360"/>
            <a:ext cx="972720" cy="1935000"/>
            <a:chOff x="-360" y="360"/>
            <a:chExt cx="972720" cy="1935000"/>
          </a:xfrm>
        </p:grpSpPr>
        <p:sp>
          <p:nvSpPr>
            <p:cNvPr id="297" name="CustomShape 3"/>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8" name="CustomShape 4"/>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9" name="CustomShape 5"/>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Successful Drone Ship Landing with Payload between 4000 and 6000</a:t>
            </a:r>
            <a:endParaRPr b="0" lang="en-US" sz="3600" spc="-1" strike="noStrike">
              <a:latin typeface="Arial"/>
            </a:endParaRPr>
          </a:p>
        </p:txBody>
      </p:sp>
      <p:pic>
        <p:nvPicPr>
          <p:cNvPr id="300" name="Picture 2" descr=""/>
          <p:cNvPicPr/>
          <p:nvPr/>
        </p:nvPicPr>
        <p:blipFill>
          <a:blip r:embed="rId1"/>
          <a:stretch/>
        </p:blipFill>
        <p:spPr>
          <a:xfrm>
            <a:off x="643320" y="1783080"/>
            <a:ext cx="6252840" cy="4283640"/>
          </a:xfrm>
          <a:prstGeom prst="rect">
            <a:avLst/>
          </a:prstGeom>
          <a:ln>
            <a:noFill/>
          </a:ln>
        </p:spPr>
      </p:pic>
      <p:sp>
        <p:nvSpPr>
          <p:cNvPr id="301" name="TextShape 6"/>
          <p:cNvSpPr txBox="1"/>
          <p:nvPr/>
        </p:nvSpPr>
        <p:spPr>
          <a:xfrm>
            <a:off x="7544160" y="1783080"/>
            <a:ext cx="4004280" cy="4393800"/>
          </a:xfrm>
          <a:prstGeom prst="rect">
            <a:avLst/>
          </a:prstGeom>
          <a:noFill/>
          <a:ln>
            <a:noFill/>
          </a:ln>
        </p:spPr>
        <p:txBody>
          <a:bodyPr>
            <a:normAutofit/>
          </a:bodyPr>
          <a:p>
            <a:pPr>
              <a:lnSpc>
                <a:spcPct val="100000"/>
              </a:lnSpc>
              <a:spcBef>
                <a:spcPts val="1400"/>
              </a:spcBef>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302" name="TextShape 7"/>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C61E48F7-29EE-4ACE-A6AE-EAC042F359B5}" type="slidenum">
              <a:rPr b="0" lang="en-US" sz="1200" spc="-1" strike="noStrike">
                <a:solidFill>
                  <a:srgbClr val="8b8b8b"/>
                </a:solidFill>
                <a:latin typeface="Calibri"/>
              </a:rPr>
              <a:t>1</a:t>
            </a:fld>
            <a:endParaRPr b="0" lang="en-US" sz="1200" spc="-1" strike="noStrike">
              <a:latin typeface="Times New Roman"/>
            </a:endParaRPr>
          </a:p>
        </p:txBody>
      </p:sp>
      <p:grpSp>
        <p:nvGrpSpPr>
          <p:cNvPr id="303" name="Group 8"/>
          <p:cNvGrpSpPr/>
          <p:nvPr/>
        </p:nvGrpSpPr>
        <p:grpSpPr>
          <a:xfrm>
            <a:off x="11178360" y="4601520"/>
            <a:ext cx="1013760" cy="2017080"/>
            <a:chOff x="11178360" y="4601520"/>
            <a:chExt cx="1013760" cy="2017080"/>
          </a:xfrm>
        </p:grpSpPr>
        <p:sp>
          <p:nvSpPr>
            <p:cNvPr id="304" name="CustomShape 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05" name="CustomShape 1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0" name="TextShape 1"/>
          <p:cNvSpPr txBox="1"/>
          <p:nvPr/>
        </p:nvSpPr>
        <p:spPr>
          <a:xfrm>
            <a:off x="8714880" y="6332400"/>
            <a:ext cx="2742840" cy="401400"/>
          </a:xfrm>
          <a:prstGeom prst="rect">
            <a:avLst/>
          </a:prstGeom>
          <a:noFill/>
          <a:ln>
            <a:noFill/>
          </a:ln>
        </p:spPr>
        <p:txBody>
          <a:bodyPr anchor="ctr">
            <a:normAutofit/>
          </a:bodyPr>
          <a:p>
            <a:pPr algn="r">
              <a:lnSpc>
                <a:spcPct val="100000"/>
              </a:lnSpc>
              <a:spcAft>
                <a:spcPts val="601"/>
              </a:spcAft>
            </a:pPr>
            <a:fld id="{9733B58F-AB24-4C3B-9689-30863E2E93F3}" type="slidenum">
              <a:rPr b="0" lang="en-US" sz="1600" spc="-1" strike="noStrike">
                <a:solidFill>
                  <a:srgbClr val="1c7ddb"/>
                </a:solidFill>
                <a:latin typeface="Abadi"/>
              </a:rPr>
              <a:t>1</a:t>
            </a:fld>
            <a:endParaRPr b="0" lang="en-US" sz="1600" spc="-1" strike="noStrike">
              <a:latin typeface="Times New Roman"/>
            </a:endParaRPr>
          </a:p>
        </p:txBody>
      </p:sp>
      <p:sp>
        <p:nvSpPr>
          <p:cNvPr id="171" name="CustomShape 2"/>
          <p:cNvSpPr/>
          <p:nvPr/>
        </p:nvSpPr>
        <p:spPr>
          <a:xfrm>
            <a:off x="770040" y="1502640"/>
            <a:ext cx="10687680" cy="48164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US" sz="22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US" sz="18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US" sz="22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US" sz="1800" spc="-1" strike="noStrike">
              <a:latin typeface="Arial"/>
            </a:endParaRPr>
          </a:p>
          <a:p>
            <a:pPr lvl="1" marL="685800" indent="-22824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US" sz="1800" spc="-1" strike="noStrike">
              <a:latin typeface="Arial"/>
            </a:endParaRPr>
          </a:p>
          <a:p>
            <a:pPr>
              <a:lnSpc>
                <a:spcPct val="100000"/>
              </a:lnSpc>
              <a:spcBef>
                <a:spcPts val="1400"/>
              </a:spcBef>
            </a:pPr>
            <a:endParaRPr b="0" lang="en-US" sz="1800" spc="-1" strike="noStrike">
              <a:latin typeface="Arial"/>
            </a:endParaRPr>
          </a:p>
        </p:txBody>
      </p:sp>
      <p:sp>
        <p:nvSpPr>
          <p:cNvPr id="17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07" name="Group 2"/>
          <p:cNvGrpSpPr/>
          <p:nvPr/>
        </p:nvGrpSpPr>
        <p:grpSpPr>
          <a:xfrm>
            <a:off x="-360" y="360"/>
            <a:ext cx="972720" cy="1935000"/>
            <a:chOff x="-360" y="360"/>
            <a:chExt cx="972720" cy="1935000"/>
          </a:xfrm>
        </p:grpSpPr>
        <p:sp>
          <p:nvSpPr>
            <p:cNvPr id="308" name="CustomShape 3"/>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09" name="CustomShape 4"/>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0" name="CustomShape 5"/>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Total Number of Successful and Failure Mission Outcomes</a:t>
            </a:r>
            <a:endParaRPr b="0" lang="en-US" sz="3600" spc="-1" strike="noStrike">
              <a:latin typeface="Arial"/>
            </a:endParaRPr>
          </a:p>
        </p:txBody>
      </p:sp>
      <p:sp>
        <p:nvSpPr>
          <p:cNvPr id="311" name="TextShape 6"/>
          <p:cNvSpPr txBox="1"/>
          <p:nvPr/>
        </p:nvSpPr>
        <p:spPr>
          <a:xfrm>
            <a:off x="7544160" y="1783080"/>
            <a:ext cx="4004280" cy="4393800"/>
          </a:xfrm>
          <a:prstGeom prst="rect">
            <a:avLst/>
          </a:prstGeom>
          <a:noFill/>
          <a:ln>
            <a:noFill/>
          </a:ln>
        </p:spPr>
        <p:txBody>
          <a:bodyPr>
            <a:normAutofit/>
          </a:bodyPr>
          <a:p>
            <a:pPr>
              <a:lnSpc>
                <a:spcPct val="100000"/>
              </a:lnSpc>
              <a:spcBef>
                <a:spcPts val="1400"/>
              </a:spcBef>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312" name="TextShape 7"/>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80B705AF-F11D-4499-8295-EE1CEACEF97D}" type="slidenum">
              <a:rPr b="0" lang="en-US" sz="1200" spc="-1" strike="noStrike">
                <a:solidFill>
                  <a:srgbClr val="8b8b8b"/>
                </a:solidFill>
                <a:latin typeface="Calibri"/>
              </a:rPr>
              <a:t>1</a:t>
            </a:fld>
            <a:endParaRPr b="0" lang="en-US" sz="1200" spc="-1" strike="noStrike">
              <a:latin typeface="Times New Roman"/>
            </a:endParaRPr>
          </a:p>
        </p:txBody>
      </p:sp>
      <p:grpSp>
        <p:nvGrpSpPr>
          <p:cNvPr id="313" name="Group 8"/>
          <p:cNvGrpSpPr/>
          <p:nvPr/>
        </p:nvGrpSpPr>
        <p:grpSpPr>
          <a:xfrm>
            <a:off x="11178360" y="4601520"/>
            <a:ext cx="1013760" cy="2017080"/>
            <a:chOff x="11178360" y="4601520"/>
            <a:chExt cx="1013760" cy="2017080"/>
          </a:xfrm>
        </p:grpSpPr>
        <p:sp>
          <p:nvSpPr>
            <p:cNvPr id="314" name="CustomShape 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5" name="CustomShape 1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16" name="Picture 1" descr=""/>
          <p:cNvPicPr/>
          <p:nvPr/>
        </p:nvPicPr>
        <p:blipFill>
          <a:blip r:embed="rId1"/>
          <a:stretch/>
        </p:blipFill>
        <p:spPr>
          <a:xfrm>
            <a:off x="643320" y="1457640"/>
            <a:ext cx="5108400" cy="463284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7"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8" name="CustomShape 2"/>
          <p:cNvSpPr/>
          <p:nvPr/>
        </p:nvSpPr>
        <p:spPr>
          <a:xfrm>
            <a:off x="0" y="0"/>
            <a:ext cx="5653080" cy="685764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19" name="CustomShape 3"/>
          <p:cNvSpPr/>
          <p:nvPr/>
        </p:nvSpPr>
        <p:spPr>
          <a:xfrm>
            <a:off x="838080" y="609480"/>
            <a:ext cx="4015440" cy="133056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700" spc="-1" strike="noStrike">
                <a:solidFill>
                  <a:srgbClr val="0b49cb"/>
                </a:solidFill>
                <a:latin typeface="Abadi"/>
              </a:rPr>
              <a:t>Boosters Carried Maximum Payload</a:t>
            </a:r>
            <a:endParaRPr b="0" lang="en-US" sz="3700" spc="-1" strike="noStrike">
              <a:latin typeface="Arial"/>
            </a:endParaRPr>
          </a:p>
        </p:txBody>
      </p:sp>
      <p:sp>
        <p:nvSpPr>
          <p:cNvPr id="320" name="TextShape 4"/>
          <p:cNvSpPr txBox="1"/>
          <p:nvPr/>
        </p:nvSpPr>
        <p:spPr>
          <a:xfrm>
            <a:off x="862200" y="2194200"/>
            <a:ext cx="3426480" cy="3908160"/>
          </a:xfrm>
          <a:prstGeom prst="rect">
            <a:avLst/>
          </a:prstGeom>
          <a:noFill/>
          <a:ln>
            <a:noFill/>
          </a:ln>
        </p:spPr>
        <p:txBody>
          <a:bodyPr>
            <a:normAutofit/>
          </a:bodyPr>
          <a:p>
            <a:pPr>
              <a:lnSpc>
                <a:spcPct val="100000"/>
              </a:lnSpc>
              <a:spcBef>
                <a:spcPts val="1400"/>
              </a:spcBef>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21" name="Picture 5" descr=""/>
          <p:cNvPicPr/>
          <p:nvPr/>
        </p:nvPicPr>
        <p:blipFill>
          <a:blip r:embed="rId1"/>
          <a:stretch/>
        </p:blipFill>
        <p:spPr>
          <a:xfrm>
            <a:off x="5445360" y="963360"/>
            <a:ext cx="6154920" cy="4954680"/>
          </a:xfrm>
          <a:prstGeom prst="rect">
            <a:avLst/>
          </a:prstGeom>
          <a:ln>
            <a:noFill/>
          </a:ln>
        </p:spPr>
      </p:pic>
      <p:sp>
        <p:nvSpPr>
          <p:cNvPr id="322" name="TextShape 5"/>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AF387671-926E-45C8-A4D3-8EEB4175A291}" type="slidenum">
              <a:rPr b="0" lang="en-US" sz="1000" spc="-1" strike="noStrike">
                <a:solidFill>
                  <a:srgbClr val="808080"/>
                </a:solidFill>
                <a:latin typeface="Calibri"/>
              </a:rPr>
              <a:t>1</a:t>
            </a:fld>
            <a:endParaRPr b="0" lang="en-US" sz="1000" spc="-1" strike="noStrike">
              <a:latin typeface="Times New Roman"/>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3" name="TextShape 1"/>
          <p:cNvSpPr txBox="1"/>
          <p:nvPr/>
        </p:nvSpPr>
        <p:spPr>
          <a:xfrm>
            <a:off x="8714880" y="6025680"/>
            <a:ext cx="2742840" cy="401400"/>
          </a:xfrm>
          <a:prstGeom prst="rect">
            <a:avLst/>
          </a:prstGeom>
          <a:noFill/>
          <a:ln>
            <a:noFill/>
          </a:ln>
        </p:spPr>
        <p:txBody>
          <a:bodyPr anchor="ctr"/>
          <a:p>
            <a:pPr algn="r">
              <a:lnSpc>
                <a:spcPct val="100000"/>
              </a:lnSpc>
            </a:pPr>
            <a:fld id="{04B770A6-9742-4E7C-8CAF-AA7F95D8CC3B}" type="slidenum">
              <a:rPr b="0" lang="en-US" sz="1600" spc="-1" strike="noStrike">
                <a:solidFill>
                  <a:srgbClr val="1c7ddb"/>
                </a:solidFill>
                <a:latin typeface="Abadi"/>
              </a:rPr>
              <a:t>1</a:t>
            </a:fld>
            <a:endParaRPr b="0" lang="en-US" sz="1600" spc="-1" strike="noStrike">
              <a:latin typeface="Times New Roman"/>
            </a:endParaRPr>
          </a:p>
        </p:txBody>
      </p:sp>
      <p:sp>
        <p:nvSpPr>
          <p:cNvPr id="324"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2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326" name="Picture 5" descr=""/>
          <p:cNvPicPr/>
          <p:nvPr/>
        </p:nvPicPr>
        <p:blipFill>
          <a:blip r:embed="rId2"/>
          <a:stretch/>
        </p:blipFill>
        <p:spPr>
          <a:xfrm>
            <a:off x="2023200" y="3075480"/>
            <a:ext cx="7238520" cy="258084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7"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28" name="Group 2"/>
          <p:cNvGrpSpPr/>
          <p:nvPr/>
        </p:nvGrpSpPr>
        <p:grpSpPr>
          <a:xfrm>
            <a:off x="-360" y="360"/>
            <a:ext cx="972720" cy="1935000"/>
            <a:chOff x="-360" y="360"/>
            <a:chExt cx="972720" cy="1935000"/>
          </a:xfrm>
        </p:grpSpPr>
        <p:sp>
          <p:nvSpPr>
            <p:cNvPr id="329" name="CustomShape 3"/>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30" name="CustomShape 4"/>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31" name="CustomShape 5"/>
          <p:cNvSpPr/>
          <p:nvPr/>
        </p:nvSpPr>
        <p:spPr>
          <a:xfrm>
            <a:off x="643320" y="321840"/>
            <a:ext cx="10904760" cy="113544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Rank Landing Outcomes Between 2010-06-04 and 2017-03-20</a:t>
            </a:r>
            <a:endParaRPr b="0" lang="en-US" sz="3600" spc="-1" strike="noStrike">
              <a:latin typeface="Arial"/>
            </a:endParaRPr>
          </a:p>
        </p:txBody>
      </p:sp>
      <p:sp>
        <p:nvSpPr>
          <p:cNvPr id="332" name="TextShape 6"/>
          <p:cNvSpPr txBox="1"/>
          <p:nvPr/>
        </p:nvSpPr>
        <p:spPr>
          <a:xfrm>
            <a:off x="7544160" y="1783080"/>
            <a:ext cx="4004280" cy="4393800"/>
          </a:xfrm>
          <a:prstGeom prst="rect">
            <a:avLst/>
          </a:prstGeom>
          <a:noFill/>
          <a:ln>
            <a:noFill/>
          </a:ln>
        </p:spPr>
        <p:txBody>
          <a:bodyPr>
            <a:normAutofit/>
          </a:bodyPr>
          <a:p>
            <a:pPr>
              <a:lnSpc>
                <a:spcPct val="100000"/>
              </a:lnSpc>
              <a:spcBef>
                <a:spcPts val="1400"/>
              </a:spcBef>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333" name="TextShape 7"/>
          <p:cNvSpPr txBox="1"/>
          <p:nvPr/>
        </p:nvSpPr>
        <p:spPr>
          <a:xfrm>
            <a:off x="8805240" y="6356520"/>
            <a:ext cx="2742840" cy="364680"/>
          </a:xfrm>
          <a:prstGeom prst="rect">
            <a:avLst/>
          </a:prstGeom>
          <a:noFill/>
          <a:ln>
            <a:noFill/>
          </a:ln>
        </p:spPr>
        <p:txBody>
          <a:bodyPr anchor="ctr">
            <a:normAutofit/>
          </a:bodyPr>
          <a:p>
            <a:pPr algn="r">
              <a:lnSpc>
                <a:spcPct val="100000"/>
              </a:lnSpc>
              <a:spcAft>
                <a:spcPts val="601"/>
              </a:spcAft>
            </a:pPr>
            <a:fld id="{7737BF12-1DA0-4BB3-BE18-6A96E4B8BA57}" type="slidenum">
              <a:rPr b="0" lang="en-US" sz="1200" spc="-1" strike="noStrike">
                <a:solidFill>
                  <a:srgbClr val="8b8b8b"/>
                </a:solidFill>
                <a:latin typeface="Calibri"/>
              </a:rPr>
              <a:t>1</a:t>
            </a:fld>
            <a:endParaRPr b="0" lang="en-US" sz="1200" spc="-1" strike="noStrike">
              <a:latin typeface="Times New Roman"/>
            </a:endParaRPr>
          </a:p>
        </p:txBody>
      </p:sp>
      <p:grpSp>
        <p:nvGrpSpPr>
          <p:cNvPr id="334" name="Group 8"/>
          <p:cNvGrpSpPr/>
          <p:nvPr/>
        </p:nvGrpSpPr>
        <p:grpSpPr>
          <a:xfrm>
            <a:off x="11178360" y="4601520"/>
            <a:ext cx="1013760" cy="2017080"/>
            <a:chOff x="11178360" y="4601520"/>
            <a:chExt cx="1013760" cy="2017080"/>
          </a:xfrm>
        </p:grpSpPr>
        <p:sp>
          <p:nvSpPr>
            <p:cNvPr id="335" name="CustomShape 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36" name="CustomShape 1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37" name="Picture 5" descr=""/>
          <p:cNvPicPr/>
          <p:nvPr/>
        </p:nvPicPr>
        <p:blipFill>
          <a:blip r:embed="rId1"/>
          <a:stretch/>
        </p:blipFill>
        <p:spPr>
          <a:xfrm>
            <a:off x="776160" y="1589400"/>
            <a:ext cx="6124320" cy="42955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8" name="TextShape 1"/>
          <p:cNvSpPr txBox="1"/>
          <p:nvPr/>
        </p:nvSpPr>
        <p:spPr>
          <a:xfrm>
            <a:off x="8714880" y="6025680"/>
            <a:ext cx="2742840" cy="401400"/>
          </a:xfrm>
          <a:prstGeom prst="rect">
            <a:avLst/>
          </a:prstGeom>
          <a:noFill/>
          <a:ln>
            <a:noFill/>
          </a:ln>
        </p:spPr>
        <p:txBody>
          <a:bodyPr anchor="ctr"/>
          <a:p>
            <a:pPr algn="r">
              <a:lnSpc>
                <a:spcPct val="100000"/>
              </a:lnSpc>
            </a:pPr>
            <a:fld id="{3950678C-76E6-4E3A-97A9-CC0B941C570B}" type="slidenum">
              <a:rPr b="0" lang="en-US" sz="1600" spc="-1" strike="noStrike">
                <a:solidFill>
                  <a:srgbClr val="1c7ddb"/>
                </a:solidFill>
                <a:latin typeface="Abadi"/>
              </a:rPr>
              <a:t>1</a:t>
            </a:fld>
            <a:endParaRPr b="0" lang="en-US" sz="1600" spc="-1" strike="noStrike">
              <a:latin typeface="Times New Roman"/>
            </a:endParaRPr>
          </a:p>
        </p:txBody>
      </p:sp>
      <p:pic>
        <p:nvPicPr>
          <p:cNvPr id="339" name="Content Placeholder 5" descr=""/>
          <p:cNvPicPr/>
          <p:nvPr/>
        </p:nvPicPr>
        <p:blipFill>
          <a:blip r:embed="rId2"/>
          <a:stretch/>
        </p:blipFill>
        <p:spPr>
          <a:xfrm>
            <a:off x="770040" y="1308600"/>
            <a:ext cx="10515240" cy="4716720"/>
          </a:xfrm>
          <a:prstGeom prst="rect">
            <a:avLst/>
          </a:prstGeom>
          <a:ln>
            <a:noFill/>
          </a:ln>
        </p:spPr>
      </p:pic>
      <p:sp>
        <p:nvSpPr>
          <p:cNvPr id="34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All launch sites global map markers</a:t>
            </a:r>
            <a:endParaRPr b="0" lang="en-US" sz="40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1" name="TextShape 1"/>
          <p:cNvSpPr txBox="1"/>
          <p:nvPr/>
        </p:nvSpPr>
        <p:spPr>
          <a:xfrm>
            <a:off x="8714880" y="6025680"/>
            <a:ext cx="2742840" cy="401400"/>
          </a:xfrm>
          <a:prstGeom prst="rect">
            <a:avLst/>
          </a:prstGeom>
          <a:noFill/>
          <a:ln>
            <a:noFill/>
          </a:ln>
        </p:spPr>
        <p:txBody>
          <a:bodyPr anchor="ctr"/>
          <a:p>
            <a:pPr algn="r">
              <a:lnSpc>
                <a:spcPct val="100000"/>
              </a:lnSpc>
            </a:pPr>
            <a:fld id="{E7C50002-C23A-45A2-9FD1-8320FDAAB394}" type="slidenum">
              <a:rPr b="0" lang="en-US" sz="1600" spc="-1" strike="noStrike">
                <a:solidFill>
                  <a:srgbClr val="1c7ddb"/>
                </a:solidFill>
                <a:latin typeface="Abadi"/>
              </a:rPr>
              <a:t>1</a:t>
            </a:fld>
            <a:endParaRPr b="0" lang="en-US" sz="1600" spc="-1" strike="noStrike">
              <a:latin typeface="Times New Roman"/>
            </a:endParaRPr>
          </a:p>
        </p:txBody>
      </p:sp>
      <p:pic>
        <p:nvPicPr>
          <p:cNvPr id="342" name="Content Placeholder 3" descr=""/>
          <p:cNvPicPr/>
          <p:nvPr/>
        </p:nvPicPr>
        <p:blipFill>
          <a:blip r:embed="rId2"/>
          <a:stretch/>
        </p:blipFill>
        <p:spPr>
          <a:xfrm>
            <a:off x="770040" y="1253520"/>
            <a:ext cx="10687680" cy="4771800"/>
          </a:xfrm>
          <a:prstGeom prst="rect">
            <a:avLst/>
          </a:prstGeom>
          <a:ln>
            <a:noFill/>
          </a:ln>
        </p:spPr>
      </p:pic>
      <p:sp>
        <p:nvSpPr>
          <p:cNvPr id="343"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Markers showing launch sites with color labels</a:t>
            </a:r>
            <a:endParaRPr b="0" lang="en-US" sz="40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TextShape 1"/>
          <p:cNvSpPr txBox="1"/>
          <p:nvPr/>
        </p:nvSpPr>
        <p:spPr>
          <a:xfrm>
            <a:off x="8714880" y="6025680"/>
            <a:ext cx="2742840" cy="401400"/>
          </a:xfrm>
          <a:prstGeom prst="rect">
            <a:avLst/>
          </a:prstGeom>
          <a:noFill/>
          <a:ln>
            <a:noFill/>
          </a:ln>
        </p:spPr>
        <p:txBody>
          <a:bodyPr anchor="ctr"/>
          <a:p>
            <a:pPr algn="r">
              <a:lnSpc>
                <a:spcPct val="100000"/>
              </a:lnSpc>
            </a:pPr>
            <a:fld id="{645A4071-5A72-4A14-86E3-15C555EE85E1}" type="slidenum">
              <a:rPr b="0" lang="en-US" sz="1600" spc="-1" strike="noStrike">
                <a:solidFill>
                  <a:srgbClr val="1c7ddb"/>
                </a:solidFill>
                <a:latin typeface="Abadi"/>
              </a:rPr>
              <a:t>1</a:t>
            </a:fld>
            <a:endParaRPr b="0" lang="en-US" sz="1600" spc="-1" strike="noStrike">
              <a:latin typeface="Times New Roman"/>
            </a:endParaRPr>
          </a:p>
        </p:txBody>
      </p:sp>
      <p:pic>
        <p:nvPicPr>
          <p:cNvPr id="345" name="Content Placeholder 3" descr=""/>
          <p:cNvPicPr/>
          <p:nvPr/>
        </p:nvPicPr>
        <p:blipFill>
          <a:blip r:embed="rId1"/>
          <a:stretch/>
        </p:blipFill>
        <p:spPr>
          <a:xfrm>
            <a:off x="770040" y="1362240"/>
            <a:ext cx="10092240" cy="5064480"/>
          </a:xfrm>
          <a:prstGeom prst="rect">
            <a:avLst/>
          </a:prstGeom>
          <a:ln>
            <a:noFill/>
          </a:ln>
        </p:spPr>
      </p:pic>
      <p:sp>
        <p:nvSpPr>
          <p:cNvPr id="346"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Launch Site distance to landmarks</a:t>
            </a:r>
            <a:endParaRPr b="0" lang="en-US" sz="4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47" name="Content Placeholder 3" descr=""/>
          <p:cNvPicPr/>
          <p:nvPr/>
        </p:nvPicPr>
        <p:blipFill>
          <a:blip r:embed="rId2"/>
          <a:stretch/>
        </p:blipFill>
        <p:spPr>
          <a:xfrm>
            <a:off x="752040" y="1454400"/>
            <a:ext cx="10687680" cy="4771800"/>
          </a:xfrm>
          <a:prstGeom prst="rect">
            <a:avLst/>
          </a:prstGeom>
          <a:ln>
            <a:noFill/>
          </a:ln>
        </p:spPr>
      </p:pic>
      <p:sp>
        <p:nvSpPr>
          <p:cNvPr id="348" name="TextShape 1"/>
          <p:cNvSpPr txBox="1"/>
          <p:nvPr/>
        </p:nvSpPr>
        <p:spPr>
          <a:xfrm>
            <a:off x="8714880" y="6226560"/>
            <a:ext cx="2742840" cy="401400"/>
          </a:xfrm>
          <a:prstGeom prst="rect">
            <a:avLst/>
          </a:prstGeom>
          <a:noFill/>
          <a:ln>
            <a:noFill/>
          </a:ln>
        </p:spPr>
        <p:txBody>
          <a:bodyPr anchor="ctr"/>
          <a:p>
            <a:pPr algn="r">
              <a:lnSpc>
                <a:spcPct val="100000"/>
              </a:lnSpc>
            </a:pPr>
            <a:fld id="{8AFF780E-D9C2-4453-8935-9B2A13986087}" type="slidenum">
              <a:rPr b="0" lang="en-US" sz="1600" spc="-1" strike="noStrike">
                <a:solidFill>
                  <a:srgbClr val="1c7ddb"/>
                </a:solidFill>
                <a:latin typeface="Abadi"/>
              </a:rPr>
              <a:t>1</a:t>
            </a:fld>
            <a:endParaRPr b="0" lang="en-US" sz="1600" spc="-1" strike="noStrike">
              <a:latin typeface="Times New Roman"/>
            </a:endParaRPr>
          </a:p>
        </p:txBody>
      </p:sp>
      <p:sp>
        <p:nvSpPr>
          <p:cNvPr id="349" name="CustomShape 2"/>
          <p:cNvSpPr/>
          <p:nvPr/>
        </p:nvSpPr>
        <p:spPr>
          <a:xfrm>
            <a:off x="770040" y="45972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Pie chart showing the success percentage achieved by each launch site</a:t>
            </a:r>
            <a:endParaRPr b="0" lang="en-US" sz="40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3"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73440767-C97A-4C7A-86C0-E2395D54D361}" type="slidenum">
              <a:rPr b="0" lang="en-US" sz="1600" spc="-1" strike="noStrike">
                <a:solidFill>
                  <a:srgbClr val="1c7ddb"/>
                </a:solidFill>
                <a:latin typeface="Abadi"/>
              </a:rPr>
              <a:t>1</a:t>
            </a:fld>
            <a:endParaRPr b="0" lang="en-US" sz="1600" spc="-1" strike="noStrike">
              <a:latin typeface="Times New Roman"/>
            </a:endParaRPr>
          </a:p>
        </p:txBody>
      </p:sp>
      <p:sp>
        <p:nvSpPr>
          <p:cNvPr id="174" name="CustomShape 2"/>
          <p:cNvSpPr/>
          <p:nvPr/>
        </p:nvSpPr>
        <p:spPr>
          <a:xfrm>
            <a:off x="828000" y="538560"/>
            <a:ext cx="105296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5" name="CustomShape 3"/>
          <p:cNvSpPr/>
          <p:nvPr/>
        </p:nvSpPr>
        <p:spPr>
          <a:xfrm>
            <a:off x="828000" y="1530720"/>
            <a:ext cx="9766080" cy="4494600"/>
          </a:xfrm>
          <a:prstGeom prst="rect">
            <a:avLst/>
          </a:prstGeom>
          <a:noFill/>
          <a:ln>
            <a:noFill/>
          </a:ln>
        </p:spPr>
        <p:style>
          <a:lnRef idx="0"/>
          <a:fillRef idx="0"/>
          <a:effectRef idx="0"/>
          <a:fontRef idx="minor"/>
        </p:style>
        <p:txBody>
          <a:bodyPr>
            <a:normAutofit/>
          </a:bodyPr>
          <a:p>
            <a:pPr marL="228600" indent="-22824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US" sz="2200" spc="-1" strike="noStrike">
              <a:latin typeface="Arial"/>
            </a:endParaRPr>
          </a:p>
          <a:p>
            <a:pPr marL="457200" algn="just">
              <a:lnSpc>
                <a:spcPct val="90000"/>
              </a:lnSpc>
              <a:spcBef>
                <a:spcPts val="1400"/>
              </a:spcBef>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US" sz="1800" spc="-1" strike="noStrike">
              <a:latin typeface="Arial"/>
            </a:endParaRPr>
          </a:p>
          <a:p>
            <a:pPr marL="228600" indent="-228240">
              <a:lnSpc>
                <a:spcPct val="90000"/>
              </a:lnSpc>
              <a:spcBef>
                <a:spcPts val="1400"/>
              </a:spcBef>
              <a:buClr>
                <a:srgbClr val="292929"/>
              </a:buClr>
              <a:buFont typeface="Arial"/>
              <a:buChar char="•"/>
            </a:pPr>
            <a:r>
              <a:rPr b="0" lang="en-US" sz="2200" spc="-1" strike="noStrike">
                <a:solidFill>
                  <a:srgbClr val="292929"/>
                </a:solidFill>
                <a:latin typeface="Abadi"/>
              </a:rPr>
              <a:t>Problems you want to find answers</a:t>
            </a:r>
            <a:endParaRPr b="0" lang="en-US" sz="2200" spc="-1" strike="noStrike">
              <a:latin typeface="Arial"/>
            </a:endParaRPr>
          </a:p>
          <a:p>
            <a:pPr lvl="1" marL="685800" indent="-228240">
              <a:lnSpc>
                <a:spcPct val="90000"/>
              </a:lnSpc>
              <a:spcBef>
                <a:spcPts val="1400"/>
              </a:spcBef>
              <a:buClr>
                <a:srgbClr val="292929"/>
              </a:buClr>
              <a:buFont typeface="Arial"/>
              <a:buChar char="-"/>
            </a:pPr>
            <a:r>
              <a:rPr b="0" lang="en-US" sz="1800" spc="-1" strike="noStrike">
                <a:solidFill>
                  <a:srgbClr val="292929"/>
                </a:solidFill>
                <a:latin typeface="Abadi"/>
              </a:rPr>
              <a:t>What factors determine if the rocket will land successfully?</a:t>
            </a:r>
            <a:endParaRPr b="0" lang="en-US" sz="1800" spc="-1" strike="noStrike">
              <a:latin typeface="Arial"/>
            </a:endParaRPr>
          </a:p>
          <a:p>
            <a:pPr lvl="1" marL="685800" indent="-228240">
              <a:lnSpc>
                <a:spcPct val="90000"/>
              </a:lnSpc>
              <a:spcBef>
                <a:spcPts val="1400"/>
              </a:spcBef>
              <a:buClr>
                <a:srgbClr val="292929"/>
              </a:buClr>
              <a:buFont typeface="Arial"/>
              <a:buChar char="-"/>
            </a:pPr>
            <a:r>
              <a:rPr b="0" lang="en-US" sz="1800" spc="-1" strike="noStrike">
                <a:solidFill>
                  <a:srgbClr val="292929"/>
                </a:solidFill>
                <a:latin typeface="Abadi"/>
              </a:rPr>
              <a:t>The interaction among various features that determine the success rate of a successful landing.</a:t>
            </a:r>
            <a:endParaRPr b="0" lang="en-US" sz="1800" spc="-1" strike="noStrike">
              <a:latin typeface="Arial"/>
            </a:endParaRPr>
          </a:p>
          <a:p>
            <a:pPr lvl="1" marL="685800" indent="-228240">
              <a:lnSpc>
                <a:spcPct val="90000"/>
              </a:lnSpc>
              <a:spcBef>
                <a:spcPts val="1400"/>
              </a:spcBef>
              <a:buClr>
                <a:srgbClr val="292929"/>
              </a:buClr>
              <a:buFont typeface="Arial"/>
              <a:buChar char="-"/>
            </a:pPr>
            <a:r>
              <a:rPr b="0" lang="en-US" sz="1800" spc="-1" strike="noStrike">
                <a:solidFill>
                  <a:srgbClr val="292929"/>
                </a:solidFill>
                <a:latin typeface="Abadi"/>
              </a:rPr>
              <a:t>What operating conditions needs to be in place to ensure a successful landing program.</a:t>
            </a:r>
            <a:endParaRPr b="0" lang="en-US"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0" name="Content Placeholder 3" descr=""/>
          <p:cNvPicPr/>
          <p:nvPr/>
        </p:nvPicPr>
        <p:blipFill>
          <a:blip r:embed="rId1"/>
          <a:stretch/>
        </p:blipFill>
        <p:spPr>
          <a:xfrm>
            <a:off x="2123280" y="1242720"/>
            <a:ext cx="7790400" cy="4440240"/>
          </a:xfrm>
          <a:prstGeom prst="rect">
            <a:avLst/>
          </a:prstGeom>
          <a:ln>
            <a:noFill/>
          </a:ln>
        </p:spPr>
      </p:pic>
      <p:sp>
        <p:nvSpPr>
          <p:cNvPr id="351" name="TextShape 1"/>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73FEAA90-5AB6-4061-B1BB-E19708861EC0}" type="slidenum">
              <a:rPr b="0" lang="en-US" sz="1200" spc="-1" strike="noStrike">
                <a:solidFill>
                  <a:srgbClr val="8b8b8b"/>
                </a:solidFill>
                <a:latin typeface="Calibri"/>
              </a:rPr>
              <a:t>1</a:t>
            </a:fld>
            <a:endParaRPr b="0" lang="en-US" sz="1200" spc="-1" strike="noStrike">
              <a:latin typeface="Times New Roman"/>
            </a:endParaRPr>
          </a:p>
        </p:txBody>
      </p:sp>
      <p:sp>
        <p:nvSpPr>
          <p:cNvPr id="352" name="CustomShape 2"/>
          <p:cNvSpPr/>
          <p:nvPr/>
        </p:nvSpPr>
        <p:spPr>
          <a:xfrm>
            <a:off x="1103760" y="727560"/>
            <a:ext cx="10476000" cy="5144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Pie chart showing the Launch site with the highest launch success ratio</a:t>
            </a:r>
            <a:endParaRPr b="0" lang="en-US" sz="4000" spc="-1" strike="noStrike">
              <a:latin typeface="Arial"/>
            </a:endParaRPr>
          </a:p>
          <a:p>
            <a:pPr>
              <a:lnSpc>
                <a:spcPct val="90000"/>
              </a:lnSpc>
            </a:pPr>
            <a:endParaRPr b="0" lang="en-US" sz="40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3" name="CustomShape 1"/>
          <p:cNvSpPr/>
          <p:nvPr/>
        </p:nvSpPr>
        <p:spPr>
          <a:xfrm>
            <a:off x="838080" y="291240"/>
            <a:ext cx="10515240" cy="932400"/>
          </a:xfrm>
          <a:prstGeom prst="rect">
            <a:avLst/>
          </a:prstGeom>
          <a:noFill/>
          <a:ln>
            <a:noFill/>
          </a:ln>
        </p:spPr>
        <p:style>
          <a:lnRef idx="0"/>
          <a:fillRef idx="0"/>
          <a:effectRef idx="0"/>
          <a:fontRef idx="minor"/>
        </p:style>
        <p:txBody>
          <a:bodyPr anchor="b">
            <a:normAutofit/>
          </a:bodyPr>
          <a:p>
            <a:pPr>
              <a:lnSpc>
                <a:spcPct val="90000"/>
              </a:lnSpc>
              <a:spcAft>
                <a:spcPts val="601"/>
              </a:spcAft>
            </a:pPr>
            <a:r>
              <a:rPr b="0" lang="en-US" sz="2500" spc="-1" strike="noStrike">
                <a:solidFill>
                  <a:srgbClr val="0b49cb"/>
                </a:solidFill>
                <a:latin typeface="Abadi"/>
              </a:rPr>
              <a:t>Scatter plot of Payload vs Launch Outcome for all sites, with different payload selected in the range slider</a:t>
            </a:r>
            <a:endParaRPr b="0" lang="en-US" sz="2500" spc="-1" strike="noStrike">
              <a:latin typeface="Arial"/>
            </a:endParaRPr>
          </a:p>
        </p:txBody>
      </p:sp>
      <p:sp>
        <p:nvSpPr>
          <p:cNvPr id="354" name="CustomShape 2"/>
          <p:cNvSpPr/>
          <p:nvPr/>
        </p:nvSpPr>
        <p:spPr>
          <a:xfrm rot="5400000">
            <a:off x="6033240" y="-6032880"/>
            <a:ext cx="125640" cy="12191760"/>
          </a:xfrm>
          <a:prstGeom prst="rect">
            <a:avLst/>
          </a:prstGeom>
          <a:solidFill>
            <a:srgbClr val="4472c4"/>
          </a:solidFill>
          <a:ln w="12600">
            <a:noFill/>
          </a:ln>
        </p:spPr>
        <p:style>
          <a:lnRef idx="0"/>
          <a:fillRef idx="0"/>
          <a:effectRef idx="0"/>
          <a:fontRef idx="minor"/>
        </p:style>
      </p:sp>
      <p:pic>
        <p:nvPicPr>
          <p:cNvPr id="355" name="Content Placeholder 3" descr=""/>
          <p:cNvPicPr/>
          <p:nvPr/>
        </p:nvPicPr>
        <p:blipFill>
          <a:blip r:embed="rId1"/>
          <a:stretch/>
        </p:blipFill>
        <p:spPr>
          <a:xfrm>
            <a:off x="838080" y="2191320"/>
            <a:ext cx="10515240" cy="3785400"/>
          </a:xfrm>
          <a:prstGeom prst="rect">
            <a:avLst/>
          </a:prstGeom>
          <a:ln>
            <a:noFill/>
          </a:ln>
        </p:spPr>
      </p:pic>
      <p:sp>
        <p:nvSpPr>
          <p:cNvPr id="356" name="TextShape 3"/>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A237D9E2-FBEC-4AB1-B35E-6DEDE15227E7}" type="slidenum">
              <a:rPr b="0" lang="en-US" sz="1200" spc="-1" strike="noStrike">
                <a:solidFill>
                  <a:srgbClr val="8b8b8b"/>
                </a:solidFill>
                <a:latin typeface="Calibri"/>
              </a:rPr>
              <a:t>1</a:t>
            </a:fld>
            <a:endParaRPr b="0" lang="en-US" sz="1200" spc="-1" strike="noStrike">
              <a:latin typeface="Times New Roman"/>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7"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8" name="CustomShape 2"/>
          <p:cNvSpPr/>
          <p:nvPr/>
        </p:nvSpPr>
        <p:spPr>
          <a:xfrm>
            <a:off x="554400" y="365040"/>
            <a:ext cx="11167200" cy="2089080"/>
          </a:xfrm>
          <a:prstGeom prst="rect">
            <a:avLst/>
          </a:prstGeom>
          <a:solidFill>
            <a:schemeClr val="bg1"/>
          </a:solidFill>
          <a:ln>
            <a:solidFill>
              <a:srgbClr val="dedede"/>
            </a:solidFill>
          </a:ln>
          <a:effectLst>
            <a:outerShdw algn="tl" blurRad="50800" dir="2700000" dist="38100"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59" name="CustomShape 3"/>
          <p:cNvSpPr/>
          <p:nvPr/>
        </p:nvSpPr>
        <p:spPr>
          <a:xfrm>
            <a:off x="1046880" y="586800"/>
            <a:ext cx="3560040" cy="1645560"/>
          </a:xfrm>
          <a:prstGeom prst="rect">
            <a:avLst/>
          </a:prstGeom>
          <a:noFill/>
          <a:ln>
            <a:noFill/>
          </a:ln>
        </p:spPr>
        <p:style>
          <a:lnRef idx="0"/>
          <a:fillRef idx="0"/>
          <a:effectRef idx="0"/>
          <a:fontRef idx="minor"/>
        </p:style>
        <p:txBody>
          <a:bodyPr anchor="ctr">
            <a:normAutofit/>
          </a:bodyPr>
          <a:p>
            <a:pPr>
              <a:lnSpc>
                <a:spcPct val="90000"/>
              </a:lnSpc>
              <a:spcAft>
                <a:spcPts val="601"/>
              </a:spcAft>
            </a:pPr>
            <a:r>
              <a:rPr b="0" lang="en-US" sz="3700" spc="-1" strike="noStrike">
                <a:solidFill>
                  <a:srgbClr val="0b49cb"/>
                </a:solidFill>
                <a:latin typeface="Abadi"/>
              </a:rPr>
              <a:t>Classification Accuracy</a:t>
            </a:r>
            <a:endParaRPr b="0" lang="en-US" sz="3700" spc="-1" strike="noStrike">
              <a:latin typeface="Arial"/>
            </a:endParaRPr>
          </a:p>
        </p:txBody>
      </p:sp>
      <p:sp>
        <p:nvSpPr>
          <p:cNvPr id="360" name="CustomShape 4"/>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61" name="CustomShape 5"/>
          <p:cNvSpPr/>
          <p:nvPr/>
        </p:nvSpPr>
        <p:spPr>
          <a:xfrm rot="5400000">
            <a:off x="4243680" y="1400400"/>
            <a:ext cx="1462680" cy="18000"/>
          </a:xfrm>
          <a:prstGeom prst="rect">
            <a:avLst/>
          </a:prstGeom>
          <a:solidFill>
            <a:srgbClr val="d5d5d5"/>
          </a:solidFill>
          <a:ln w="3240">
            <a:noFill/>
          </a:ln>
        </p:spPr>
        <p:style>
          <a:lnRef idx="2">
            <a:schemeClr val="accent1">
              <a:shade val="50000"/>
            </a:schemeClr>
          </a:lnRef>
          <a:fillRef idx="1">
            <a:schemeClr val="accent1"/>
          </a:fillRef>
          <a:effectRef idx="0">
            <a:schemeClr val="accent1"/>
          </a:effectRef>
          <a:fontRef idx="minor"/>
        </p:style>
      </p:sp>
      <p:sp>
        <p:nvSpPr>
          <p:cNvPr id="362" name="TextShape 6"/>
          <p:cNvSpPr txBox="1"/>
          <p:nvPr/>
        </p:nvSpPr>
        <p:spPr>
          <a:xfrm>
            <a:off x="5351040" y="586800"/>
            <a:ext cx="6002280" cy="1645560"/>
          </a:xfrm>
          <a:prstGeom prst="rect">
            <a:avLst/>
          </a:prstGeom>
          <a:noFill/>
          <a:ln>
            <a:noFill/>
          </a:ln>
        </p:spPr>
        <p:txBody>
          <a:bodyPr anchor="ctr">
            <a:normAutofit/>
          </a:bodyPr>
          <a:p>
            <a:pPr marL="228600" indent="-22824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pic>
        <p:nvPicPr>
          <p:cNvPr id="363" name="Picture 2" descr=""/>
          <p:cNvPicPr/>
          <p:nvPr/>
        </p:nvPicPr>
        <p:blipFill>
          <a:blip r:embed="rId1"/>
          <a:stretch/>
        </p:blipFill>
        <p:spPr>
          <a:xfrm>
            <a:off x="557640" y="2815200"/>
            <a:ext cx="11164320" cy="3321000"/>
          </a:xfrm>
          <a:prstGeom prst="rect">
            <a:avLst/>
          </a:prstGeom>
          <a:ln>
            <a:noFill/>
          </a:ln>
        </p:spPr>
      </p:pic>
      <p:sp>
        <p:nvSpPr>
          <p:cNvPr id="364" name="TextShape 7"/>
          <p:cNvSpPr txBox="1"/>
          <p:nvPr/>
        </p:nvSpPr>
        <p:spPr>
          <a:xfrm>
            <a:off x="8610480" y="6356520"/>
            <a:ext cx="2742840" cy="364680"/>
          </a:xfrm>
          <a:prstGeom prst="rect">
            <a:avLst/>
          </a:prstGeom>
          <a:noFill/>
          <a:ln>
            <a:noFill/>
          </a:ln>
        </p:spPr>
        <p:txBody>
          <a:bodyPr anchor="ctr">
            <a:normAutofit/>
          </a:bodyPr>
          <a:p>
            <a:pPr algn="r">
              <a:lnSpc>
                <a:spcPct val="100000"/>
              </a:lnSpc>
              <a:spcAft>
                <a:spcPts val="601"/>
              </a:spcAft>
            </a:pPr>
            <a:fld id="{F77789FD-3918-4775-A06F-74B39773BB3C}" type="slidenum">
              <a:rPr b="0" lang="en-US" sz="1200" spc="-1" strike="noStrike">
                <a:solidFill>
                  <a:srgbClr val="808080"/>
                </a:solidFill>
                <a:latin typeface="Calibri"/>
              </a:rPr>
              <a:t>1</a:t>
            </a:fld>
            <a:endParaRPr b="0" lang="en-US" sz="1200" spc="-1" strike="noStrike">
              <a:latin typeface="Times New Roman"/>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5" name="TextShape 1"/>
          <p:cNvSpPr txBox="1"/>
          <p:nvPr/>
        </p:nvSpPr>
        <p:spPr>
          <a:xfrm>
            <a:off x="8714880" y="6025680"/>
            <a:ext cx="2742840" cy="401400"/>
          </a:xfrm>
          <a:prstGeom prst="rect">
            <a:avLst/>
          </a:prstGeom>
          <a:noFill/>
          <a:ln>
            <a:noFill/>
          </a:ln>
        </p:spPr>
        <p:txBody>
          <a:bodyPr anchor="ctr"/>
          <a:p>
            <a:pPr algn="r">
              <a:lnSpc>
                <a:spcPct val="100000"/>
              </a:lnSpc>
            </a:pPr>
            <a:fld id="{53174597-0ABB-47DC-A3A2-6CCC2A03007F}" type="slidenum">
              <a:rPr b="0" lang="en-US" sz="1600" spc="-1" strike="noStrike">
                <a:solidFill>
                  <a:srgbClr val="1c7ddb"/>
                </a:solidFill>
                <a:latin typeface="Abadi"/>
              </a:rPr>
              <a:t>1</a:t>
            </a:fld>
            <a:endParaRPr b="0" lang="en-US" sz="1600" spc="-1" strike="noStrike">
              <a:latin typeface="Times New Roman"/>
            </a:endParaRPr>
          </a:p>
        </p:txBody>
      </p:sp>
      <p:sp>
        <p:nvSpPr>
          <p:cNvPr id="366" name="TextShape 2"/>
          <p:cNvSpPr txBox="1"/>
          <p:nvPr/>
        </p:nvSpPr>
        <p:spPr>
          <a:xfrm>
            <a:off x="770040" y="2057400"/>
            <a:ext cx="5791320" cy="381132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6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68" name="Picture 2" descr=""/>
          <p:cNvPicPr/>
          <p:nvPr/>
        </p:nvPicPr>
        <p:blipFill>
          <a:blip r:embed="rId2"/>
          <a:stretch/>
        </p:blipFill>
        <p:spPr>
          <a:xfrm>
            <a:off x="6561720" y="1880280"/>
            <a:ext cx="4281480" cy="309708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9" name="TextShape 1"/>
          <p:cNvSpPr txBox="1"/>
          <p:nvPr/>
        </p:nvSpPr>
        <p:spPr>
          <a:xfrm>
            <a:off x="8714880" y="6025680"/>
            <a:ext cx="2742840" cy="401400"/>
          </a:xfrm>
          <a:prstGeom prst="rect">
            <a:avLst/>
          </a:prstGeom>
          <a:noFill/>
          <a:ln>
            <a:noFill/>
          </a:ln>
        </p:spPr>
        <p:txBody>
          <a:bodyPr anchor="ctr"/>
          <a:p>
            <a:pPr algn="r">
              <a:lnSpc>
                <a:spcPct val="100000"/>
              </a:lnSpc>
            </a:pPr>
            <a:fld id="{51F910A0-BB2F-4E97-B916-F070E065C9EC}" type="slidenum">
              <a:rPr b="0" lang="en-US" sz="1600" spc="-1" strike="noStrike">
                <a:solidFill>
                  <a:srgbClr val="1c7ddb"/>
                </a:solidFill>
                <a:latin typeface="Abadi"/>
              </a:rPr>
              <a:t>1</a:t>
            </a:fld>
            <a:endParaRPr b="0" lang="en-US" sz="1600" spc="-1" strike="noStrike">
              <a:latin typeface="Times New Roman"/>
            </a:endParaRPr>
          </a:p>
        </p:txBody>
      </p:sp>
      <p:sp>
        <p:nvSpPr>
          <p:cNvPr id="370" name="TextShape 2"/>
          <p:cNvSpPr txBox="1"/>
          <p:nvPr/>
        </p:nvSpPr>
        <p:spPr>
          <a:xfrm>
            <a:off x="770040" y="1507320"/>
            <a:ext cx="10515240" cy="451800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7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Conclusions</a:t>
            </a:r>
            <a:endParaRPr b="0" lang="en-US" sz="40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6" name="TextShape 1"/>
          <p:cNvSpPr txBox="1"/>
          <p:nvPr/>
        </p:nvSpPr>
        <p:spPr>
          <a:xfrm>
            <a:off x="9448920" y="6356520"/>
            <a:ext cx="2742840" cy="364680"/>
          </a:xfrm>
          <a:prstGeom prst="rect">
            <a:avLst/>
          </a:prstGeom>
          <a:noFill/>
          <a:ln>
            <a:noFill/>
          </a:ln>
        </p:spPr>
        <p:txBody>
          <a:bodyPr anchor="ctr"/>
          <a:p>
            <a:pPr algn="r">
              <a:lnSpc>
                <a:spcPct val="100000"/>
              </a:lnSpc>
            </a:pPr>
            <a:fld id="{6E653661-D937-4FDE-9E8F-DD6691954E64}" type="slidenum">
              <a:rPr b="0" lang="en-US" sz="1600" spc="-1" strike="noStrike">
                <a:solidFill>
                  <a:srgbClr val="1c7ddb"/>
                </a:solidFill>
                <a:latin typeface="Abadi"/>
              </a:rPr>
              <a:t>1</a:t>
            </a:fld>
            <a:endParaRPr b="0" lang="en-US" sz="16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7" name="TextShape 1"/>
          <p:cNvSpPr txBox="1"/>
          <p:nvPr/>
        </p:nvSpPr>
        <p:spPr>
          <a:xfrm>
            <a:off x="8714880" y="6025680"/>
            <a:ext cx="2742840" cy="401400"/>
          </a:xfrm>
          <a:prstGeom prst="rect">
            <a:avLst/>
          </a:prstGeom>
          <a:noFill/>
          <a:ln>
            <a:noFill/>
          </a:ln>
        </p:spPr>
        <p:txBody>
          <a:bodyPr anchor="ctr"/>
          <a:p>
            <a:pPr algn="r">
              <a:lnSpc>
                <a:spcPct val="100000"/>
              </a:lnSpc>
            </a:pPr>
            <a:fld id="{D4900AEF-D8D3-4D0F-B250-AFA79CEE7EAE}" type="slidenum">
              <a:rPr b="0" lang="en-US" sz="1600" spc="-1" strike="noStrike">
                <a:solidFill>
                  <a:srgbClr val="1c7ddb"/>
                </a:solidFill>
                <a:latin typeface="Abadi"/>
              </a:rPr>
              <a:t>1</a:t>
            </a:fld>
            <a:endParaRPr b="0" lang="en-US" sz="1600" spc="-1" strike="noStrike">
              <a:latin typeface="Times New Roman"/>
            </a:endParaRPr>
          </a:p>
        </p:txBody>
      </p:sp>
      <p:sp>
        <p:nvSpPr>
          <p:cNvPr id="178" name="CustomShape 2"/>
          <p:cNvSpPr/>
          <p:nvPr/>
        </p:nvSpPr>
        <p:spPr>
          <a:xfrm>
            <a:off x="770040" y="1580760"/>
            <a:ext cx="10104480" cy="5211360"/>
          </a:xfrm>
          <a:prstGeom prst="rect">
            <a:avLst/>
          </a:prstGeom>
          <a:noFill/>
          <a:ln>
            <a:noFill/>
          </a:ln>
        </p:spPr>
        <p:style>
          <a:lnRef idx="0"/>
          <a:fillRef idx="0"/>
          <a:effectRef idx="0"/>
          <a:fontRef idx="minor"/>
        </p:style>
        <p:txBody>
          <a:bodyPr>
            <a:normAutofit/>
          </a:bodyPr>
          <a:p>
            <a:pPr>
              <a:lnSpc>
                <a:spcPct val="120000"/>
              </a:lnSpc>
              <a:spcBef>
                <a:spcPts val="1400"/>
              </a:spcBef>
            </a:pPr>
            <a:r>
              <a:rPr b="0" lang="en-US" sz="8800" spc="-1" strike="noStrike">
                <a:solidFill>
                  <a:srgbClr val="0b49cb"/>
                </a:solidFill>
                <a:latin typeface="Abadi"/>
              </a:rPr>
              <a:t>Executive Summary</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Data collection methodology:</a:t>
            </a:r>
            <a:endParaRPr b="0" lang="en-US" sz="8800" spc="-1" strike="noStrike">
              <a:latin typeface="Arial"/>
            </a:endParaRPr>
          </a:p>
          <a:p>
            <a:pPr>
              <a:lnSpc>
                <a:spcPct val="120000"/>
              </a:lnSpc>
              <a:spcBef>
                <a:spcPts val="1400"/>
              </a:spcBef>
            </a:pPr>
            <a:r>
              <a:rPr b="0" lang="en-US" sz="7600" spc="-1" strike="noStrike">
                <a:solidFill>
                  <a:srgbClr val="767171"/>
                </a:solidFill>
                <a:latin typeface="Abadi"/>
              </a:rPr>
              <a:t>Data was collected using SpaceX API and web scraping from Wikipedia. </a:t>
            </a:r>
            <a:endParaRPr b="0" lang="en-US" sz="7600" spc="-1" strike="noStrike">
              <a:latin typeface="Arial"/>
            </a:endParaRPr>
          </a:p>
          <a:p>
            <a:pPr>
              <a:lnSpc>
                <a:spcPct val="120000"/>
              </a:lnSpc>
              <a:spcBef>
                <a:spcPts val="1400"/>
              </a:spcBef>
            </a:pPr>
            <a:r>
              <a:rPr b="0" lang="en-US" sz="8800" spc="-1" strike="noStrike">
                <a:solidFill>
                  <a:srgbClr val="292929"/>
                </a:solidFill>
                <a:latin typeface="Abadi"/>
              </a:rPr>
              <a:t>Perform data wrangling</a:t>
            </a:r>
            <a:endParaRPr b="0" lang="en-US" sz="8800" spc="-1" strike="noStrike">
              <a:latin typeface="Arial"/>
            </a:endParaRPr>
          </a:p>
          <a:p>
            <a:pPr>
              <a:lnSpc>
                <a:spcPct val="120000"/>
              </a:lnSpc>
              <a:spcBef>
                <a:spcPts val="1400"/>
              </a:spcBef>
            </a:pPr>
            <a:r>
              <a:rPr b="0" lang="en-US" sz="7600" spc="-1" strike="noStrike">
                <a:solidFill>
                  <a:srgbClr val="767171"/>
                </a:solidFill>
                <a:latin typeface="Abadi"/>
              </a:rPr>
              <a:t>One-hot encoding was applied to categorical features</a:t>
            </a:r>
            <a:endParaRPr b="0" lang="en-US" sz="7600" spc="-1" strike="noStrike">
              <a:latin typeface="Arial"/>
            </a:endParaRPr>
          </a:p>
          <a:p>
            <a:pPr>
              <a:lnSpc>
                <a:spcPct val="120000"/>
              </a:lnSpc>
              <a:spcBef>
                <a:spcPts val="1400"/>
              </a:spcBef>
            </a:pPr>
            <a:r>
              <a:rPr b="0" lang="en-US" sz="8800" spc="-1" strike="noStrike">
                <a:solidFill>
                  <a:srgbClr val="292929"/>
                </a:solidFill>
                <a:latin typeface="Abadi"/>
              </a:rPr>
              <a:t>Perform exploratory data analysis (EDA) using visualization and SQL</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interactive visual analytics using Folium and Plotly Dash</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predictive analysis using classification models</a:t>
            </a:r>
            <a:endParaRPr b="0" lang="en-US" sz="8800" spc="-1" strike="noStrike">
              <a:latin typeface="Arial"/>
            </a:endParaRPr>
          </a:p>
          <a:p>
            <a:pPr lvl="1" marL="685800" indent="-228240">
              <a:lnSpc>
                <a:spcPct val="120000"/>
              </a:lnSpc>
              <a:spcBef>
                <a:spcPts val="1400"/>
              </a:spcBef>
              <a:buClr>
                <a:srgbClr val="767171"/>
              </a:buClr>
              <a:buFont typeface="Arial"/>
              <a:buChar char="•"/>
            </a:pPr>
            <a:r>
              <a:rPr b="0" lang="en-US" sz="7600" spc="-1" strike="noStrike">
                <a:solidFill>
                  <a:srgbClr val="767171"/>
                </a:solidFill>
                <a:latin typeface="Abadi"/>
              </a:rPr>
              <a:t>How to build, tune, evaluate classification models</a:t>
            </a:r>
            <a:endParaRPr b="0" lang="en-US" sz="7600" spc="-1" strike="noStrike">
              <a:latin typeface="Arial"/>
            </a:endParaRPr>
          </a:p>
          <a:p>
            <a:pPr>
              <a:lnSpc>
                <a:spcPct val="12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p:txBody>
      </p:sp>
      <p:sp>
        <p:nvSpPr>
          <p:cNvPr id="17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Methodology</a:t>
            </a:r>
            <a:endParaRPr b="0" lang="en-US" sz="40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0" name="TextShape 1"/>
          <p:cNvSpPr txBox="1"/>
          <p:nvPr/>
        </p:nvSpPr>
        <p:spPr>
          <a:xfrm>
            <a:off x="8714880" y="6025680"/>
            <a:ext cx="2742840" cy="401400"/>
          </a:xfrm>
          <a:prstGeom prst="rect">
            <a:avLst/>
          </a:prstGeom>
          <a:noFill/>
          <a:ln>
            <a:noFill/>
          </a:ln>
        </p:spPr>
        <p:txBody>
          <a:bodyPr anchor="ctr"/>
          <a:p>
            <a:pPr algn="r">
              <a:lnSpc>
                <a:spcPct val="100000"/>
              </a:lnSpc>
            </a:pPr>
            <a:fld id="{BBB8BD52-F910-414A-8AA1-AE6FBE9B6EC5}" type="slidenum">
              <a:rPr b="0" lang="en-US" sz="1600" spc="-1" strike="noStrike">
                <a:solidFill>
                  <a:srgbClr val="1c7ddb"/>
                </a:solidFill>
                <a:latin typeface="Abadi"/>
              </a:rPr>
              <a:t>1</a:t>
            </a:fld>
            <a:endParaRPr b="0" lang="en-US" sz="1600" spc="-1" strike="noStrike">
              <a:latin typeface="Times New Roman"/>
            </a:endParaRPr>
          </a:p>
        </p:txBody>
      </p:sp>
      <p:sp>
        <p:nvSpPr>
          <p:cNvPr id="181" name="TextShape 2"/>
          <p:cNvSpPr txBox="1"/>
          <p:nvPr/>
        </p:nvSpPr>
        <p:spPr>
          <a:xfrm>
            <a:off x="770040" y="1403280"/>
            <a:ext cx="10218240" cy="4773600"/>
          </a:xfrm>
          <a:prstGeom prst="rect">
            <a:avLst/>
          </a:prstGeom>
          <a:noFill/>
          <a:ln>
            <a:noFill/>
          </a:ln>
        </p:spPr>
        <p:txBody>
          <a:bodyPr lIns="90000" rIns="90000" tIns="45000" bIns="45000"/>
          <a:p>
            <a:pPr algn="just">
              <a:lnSpc>
                <a:spcPct val="100000"/>
              </a:lnSpc>
              <a:spcBef>
                <a:spcPts val="1400"/>
              </a:spcBef>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We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endParaRPr b="0" lang="en-US" sz="1900" spc="-1" strike="noStrike">
              <a:solidFill>
                <a:srgbClr val="000000"/>
              </a:solidFill>
              <a:latin typeface="Calibri"/>
            </a:endParaRPr>
          </a:p>
          <a:p>
            <a:pPr>
              <a:lnSpc>
                <a:spcPct val="100000"/>
              </a:lnSpc>
            </a:pPr>
            <a:endParaRPr b="0" lang="en-US" sz="1900" spc="-1" strike="noStrike">
              <a:solidFill>
                <a:srgbClr val="000000"/>
              </a:solidFill>
              <a:latin typeface="Calibri"/>
            </a:endParaRPr>
          </a:p>
        </p:txBody>
      </p:sp>
      <p:sp>
        <p:nvSpPr>
          <p:cNvPr id="18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3" name="TextShape 1"/>
          <p:cNvSpPr txBox="1"/>
          <p:nvPr/>
        </p:nvSpPr>
        <p:spPr>
          <a:xfrm>
            <a:off x="8714880" y="6025680"/>
            <a:ext cx="2742840" cy="401400"/>
          </a:xfrm>
          <a:prstGeom prst="rect">
            <a:avLst/>
          </a:prstGeom>
          <a:noFill/>
          <a:ln>
            <a:noFill/>
          </a:ln>
        </p:spPr>
        <p:txBody>
          <a:bodyPr anchor="ctr"/>
          <a:p>
            <a:pPr algn="r">
              <a:lnSpc>
                <a:spcPct val="100000"/>
              </a:lnSpc>
            </a:pPr>
            <a:fld id="{7F458C2B-2EC1-4244-AFAA-E54C5B10D7C3}" type="slidenum">
              <a:rPr b="0" lang="en-US" sz="1600" spc="-1" strike="noStrike">
                <a:solidFill>
                  <a:srgbClr val="1c7ddb"/>
                </a:solidFill>
                <a:latin typeface="Abadi"/>
              </a:rPr>
              <a:t>1</a:t>
            </a:fld>
            <a:endParaRPr b="0" lang="en-US" sz="1600" spc="-1" strike="noStrike">
              <a:latin typeface="Times New Roman"/>
            </a:endParaRPr>
          </a:p>
        </p:txBody>
      </p:sp>
      <p:sp>
        <p:nvSpPr>
          <p:cNvPr id="184" name="TextShape 2"/>
          <p:cNvSpPr txBox="1"/>
          <p:nvPr/>
        </p:nvSpPr>
        <p:spPr>
          <a:xfrm>
            <a:off x="820800" y="1800360"/>
            <a:ext cx="4640040" cy="4225680"/>
          </a:xfrm>
          <a:prstGeom prst="rect">
            <a:avLst/>
          </a:prstGeom>
          <a:noFill/>
          <a:ln>
            <a:noFill/>
          </a:ln>
        </p:spPr>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The link to the notebook is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https://github.com/databatt/capstone_ds/blob/main/Data%20Collection%20API.ipynb</a:t>
            </a: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p:txBody>
      </p:sp>
      <p:sp>
        <p:nvSpPr>
          <p:cNvPr id="18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6" name="Picture 8" descr=""/>
          <p:cNvPicPr/>
          <p:nvPr/>
        </p:nvPicPr>
        <p:blipFill>
          <a:blip r:embed="rId2"/>
          <a:stretch/>
        </p:blipFill>
        <p:spPr>
          <a:xfrm>
            <a:off x="6518520" y="1499040"/>
            <a:ext cx="4861080" cy="45266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7" name="TextShape 1"/>
          <p:cNvSpPr txBox="1"/>
          <p:nvPr/>
        </p:nvSpPr>
        <p:spPr>
          <a:xfrm>
            <a:off x="8714880" y="6025680"/>
            <a:ext cx="2742840" cy="401400"/>
          </a:xfrm>
          <a:prstGeom prst="rect">
            <a:avLst/>
          </a:prstGeom>
          <a:noFill/>
          <a:ln>
            <a:noFill/>
          </a:ln>
        </p:spPr>
        <p:txBody>
          <a:bodyPr anchor="ctr"/>
          <a:p>
            <a:pPr algn="r">
              <a:lnSpc>
                <a:spcPct val="100000"/>
              </a:lnSpc>
            </a:pPr>
            <a:fld id="{9979B9BD-AF44-4AF6-A2D8-49ACBA14D46B}" type="slidenum">
              <a:rPr b="0" lang="en-US" sz="1600" spc="-1" strike="noStrike">
                <a:solidFill>
                  <a:srgbClr val="1c7ddb"/>
                </a:solidFill>
                <a:latin typeface="Abadi"/>
              </a:rPr>
              <a:t>1</a:t>
            </a:fld>
            <a:endParaRPr b="0" lang="en-US" sz="1600" spc="-1" strike="noStrike">
              <a:latin typeface="Times New Roman"/>
            </a:endParaRPr>
          </a:p>
        </p:txBody>
      </p:sp>
      <p:sp>
        <p:nvSpPr>
          <p:cNvPr id="188" name="TextShape 2"/>
          <p:cNvSpPr txBox="1"/>
          <p:nvPr/>
        </p:nvSpPr>
        <p:spPr>
          <a:xfrm>
            <a:off x="820800" y="1477080"/>
            <a:ext cx="4655160" cy="4689360"/>
          </a:xfrm>
          <a:prstGeom prst="rect">
            <a:avLst/>
          </a:prstGeom>
          <a:noFill/>
          <a:ln>
            <a:noFill/>
          </a:ln>
        </p:spPr>
        <p:txBody>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We parsed the table and converted it into a pandas dataframe.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link to the notebook is https://github.com/databatt/capstone_ds/blob/main/Data%20Collection%20with%20Web%20Scraping.ipynb</a:t>
            </a:r>
            <a:r>
              <a:rPr b="0" lang="en-US" sz="2200" spc="-1" strike="noStrike">
                <a:solidFill>
                  <a:srgbClr val="1c7ddb"/>
                </a:solidFill>
                <a:latin typeface="Abadi"/>
              </a:rPr>
              <a:t>.</a:t>
            </a:r>
            <a:endParaRPr b="0" lang="en-US" sz="2200" spc="-1" strike="noStrike">
              <a:solidFill>
                <a:srgbClr val="000000"/>
              </a:solidFill>
              <a:latin typeface="Calibri"/>
            </a:endParaRPr>
          </a:p>
        </p:txBody>
      </p:sp>
      <p:sp>
        <p:nvSpPr>
          <p:cNvPr id="189" name="CustomShape 3"/>
          <p:cNvSpPr/>
          <p:nvPr/>
        </p:nvSpPr>
        <p:spPr>
          <a:xfrm>
            <a:off x="770040" y="538560"/>
            <a:ext cx="10515240" cy="548640"/>
          </a:xfrm>
          <a:prstGeom prst="rect">
            <a:avLst/>
          </a:prstGeom>
          <a:noFill/>
          <a:ln>
            <a:noFill/>
          </a:ln>
        </p:spPr>
        <p:style>
          <a:lnRef idx="0"/>
          <a:fillRef idx="0"/>
          <a:effectRef idx="0"/>
          <a:fontRef idx="minor"/>
        </p:style>
      </p:sp>
      <p:sp>
        <p:nvSpPr>
          <p:cNvPr id="190" name="CustomShape 4"/>
          <p:cNvSpPr/>
          <p:nvPr/>
        </p:nvSpPr>
        <p:spPr>
          <a:xfrm>
            <a:off x="922320" y="691200"/>
            <a:ext cx="10515240" cy="548640"/>
          </a:xfrm>
          <a:prstGeom prst="rect">
            <a:avLst/>
          </a:prstGeom>
          <a:noFill/>
          <a:ln>
            <a:noFill/>
          </a:ln>
        </p:spPr>
        <p:style>
          <a:lnRef idx="0"/>
          <a:fillRef idx="0"/>
          <a:effectRef idx="0"/>
          <a:fontRef idx="minor"/>
        </p:style>
        <p:txBody>
          <a:bodyPr anchor="ctr">
            <a:normAutofit/>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91" name="CustomShape 5"/>
          <p:cNvSpPr/>
          <p:nvPr/>
        </p:nvSpPr>
        <p:spPr>
          <a:xfrm>
            <a:off x="5910120" y="1477080"/>
            <a:ext cx="4556520" cy="4689360"/>
          </a:xfrm>
          <a:prstGeom prst="rect">
            <a:avLst/>
          </a:prstGeom>
          <a:noFill/>
          <a:ln cap="rnd">
            <a:solidFill>
              <a:srgbClr val="0b49cb"/>
            </a:solidFill>
            <a:custDash/>
          </a:ln>
        </p:spPr>
        <p:style>
          <a:lnRef idx="0"/>
          <a:fillRef idx="0"/>
          <a:effectRef idx="0"/>
          <a:fontRef idx="minor"/>
        </p:style>
        <p:txBody>
          <a:bodyPr>
            <a:normAutofit/>
          </a:bodyPr>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192" name="Picture 6" descr=""/>
          <p:cNvPicPr/>
          <p:nvPr/>
        </p:nvPicPr>
        <p:blipFill>
          <a:blip r:embed="rId2"/>
          <a:stretch/>
        </p:blipFill>
        <p:spPr>
          <a:xfrm>
            <a:off x="5910120" y="1447560"/>
            <a:ext cx="4655160" cy="47786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1365</TotalTime>
  <Application>LibreOffice/6.0.7.3$Linux_X86_64 LibreOffice_project/00m0$Build-3</Applicat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2022-12-14T16:30:01Z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46</vt:i4>
  </property>
</Properties>
</file>